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5" r:id="rId5"/>
    <p:sldId id="260" r:id="rId6"/>
    <p:sldId id="269" r:id="rId7"/>
    <p:sldId id="261" r:id="rId8"/>
    <p:sldId id="267" r:id="rId9"/>
    <p:sldId id="268" r:id="rId10"/>
    <p:sldId id="270" r:id="rId11"/>
    <p:sldId id="271" r:id="rId12"/>
    <p:sldId id="272" r:id="rId13"/>
    <p:sldId id="273" r:id="rId14"/>
    <p:sldId id="274" r:id="rId15"/>
    <p:sldId id="275" r:id="rId16"/>
    <p:sldId id="276" r:id="rId17"/>
    <p:sldId id="277" r:id="rId18"/>
    <p:sldId id="278" r:id="rId19"/>
    <p:sldId id="280" r:id="rId20"/>
    <p:sldId id="263" r:id="rId21"/>
    <p:sldId id="262" r:id="rId22"/>
    <p:sldId id="266" r:id="rId23"/>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3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4" d="100"/>
          <a:sy n="44" d="100"/>
        </p:scale>
        <p:origin x="229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IN"/>
              <a:t>Number of Beneficiaries</a:t>
            </a:r>
          </a:p>
        </c:rich>
      </c:tx>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4.2573778422835024E-2"/>
          <c:y val="0.16319663512092533"/>
          <c:w val="0.95742622157716495"/>
          <c:h val="0.69822438992306857"/>
        </c:manualLayout>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dLbls>
            <c:dLbl>
              <c:idx val="0"/>
              <c:layout>
                <c:manualLayout>
                  <c:x val="-1.5158692562766453E-2"/>
                  <c:y val="-6.34920634920635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CF-4224-8649-9589CC0F88D5}"/>
                </c:ext>
              </c:extLst>
            </c:dLbl>
            <c:dLbl>
              <c:idx val="1"/>
              <c:layout>
                <c:manualLayout>
                  <c:x val="-1.1369019422074881E-2"/>
                  <c:y val="-7.93650793650794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5CF-4224-8649-9589CC0F88D5}"/>
                </c:ext>
              </c:extLst>
            </c:dLbl>
            <c:dLbl>
              <c:idx val="2"/>
              <c:layout>
                <c:manualLayout>
                  <c:x val="0"/>
                  <c:y val="-4.36507936507936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5CF-4224-8649-9589CC0F88D5}"/>
                </c:ext>
              </c:extLst>
            </c:dLbl>
            <c:dLbl>
              <c:idx val="3"/>
              <c:layout>
                <c:manualLayout>
                  <c:x val="9.4741828517290391E-3"/>
                  <c:y val="-6.34920634920634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5CF-4224-8649-9589CC0F88D5}"/>
                </c:ext>
              </c:extLst>
            </c:dLbl>
            <c:dLbl>
              <c:idx val="4"/>
              <c:layout>
                <c:manualLayout>
                  <c:x val="6.9476538313780347E-17"/>
                  <c:y val="7.1428571428571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5CF-4224-8649-9589CC0F88D5}"/>
                </c:ext>
              </c:extLst>
            </c:dLbl>
            <c:dLbl>
              <c:idx val="5"/>
              <c:layout>
                <c:manualLayout>
                  <c:x val="2.4632875414495499E-2"/>
                  <c:y val="6.34920634920634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5CF-4224-8649-9589CC0F88D5}"/>
                </c:ext>
              </c:extLst>
            </c:dLbl>
            <c:dLbl>
              <c:idx val="6"/>
              <c:layout>
                <c:manualLayout>
                  <c:x val="0"/>
                  <c:y val="-3.9682539682539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5CF-4224-8649-9589CC0F88D5}"/>
                </c:ext>
              </c:extLst>
            </c:dLbl>
            <c:dLbl>
              <c:idx val="7"/>
              <c:layout>
                <c:manualLayout>
                  <c:x val="1.8948365703456687E-3"/>
                  <c:y val="4.7619047619047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5CF-4224-8649-9589CC0F88D5}"/>
                </c:ext>
              </c:extLst>
            </c:dLbl>
            <c:dLbl>
              <c:idx val="8"/>
              <c:layout>
                <c:manualLayout>
                  <c:x val="-4.5476077688299386E-2"/>
                  <c:y val="-6.34920634920634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5CF-4224-8649-9589CC0F88D5}"/>
                </c:ext>
              </c:extLst>
            </c:dLbl>
            <c:dLbl>
              <c:idx val="9"/>
              <c:layout>
                <c:manualLayout>
                  <c:x val="-5.1160587399336807E-2"/>
                  <c:y val="-6.3492063492063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5CF-4224-8649-9589CC0F88D5}"/>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2010/11</c:v>
                </c:pt>
                <c:pt idx="1">
                  <c:v>2011/12</c:v>
                </c:pt>
                <c:pt idx="2">
                  <c:v>2013/14</c:v>
                </c:pt>
                <c:pt idx="3">
                  <c:v>2014/15</c:v>
                </c:pt>
                <c:pt idx="4">
                  <c:v>2015/16</c:v>
                </c:pt>
                <c:pt idx="5">
                  <c:v>2016/17</c:v>
                </c:pt>
                <c:pt idx="6">
                  <c:v>2017/18</c:v>
                </c:pt>
                <c:pt idx="7">
                  <c:v>2018/19</c:v>
                </c:pt>
                <c:pt idx="8">
                  <c:v>2019/20</c:v>
                </c:pt>
                <c:pt idx="9">
                  <c:v>2020/21</c:v>
                </c:pt>
              </c:strCache>
            </c:strRef>
          </c:cat>
          <c:val>
            <c:numRef>
              <c:f>Sheet1!$B$2:$B$11</c:f>
              <c:numCache>
                <c:formatCode>#,##0</c:formatCode>
                <c:ptCount val="10"/>
                <c:pt idx="0">
                  <c:v>6248</c:v>
                </c:pt>
                <c:pt idx="1">
                  <c:v>6084</c:v>
                </c:pt>
                <c:pt idx="2">
                  <c:v>6030</c:v>
                </c:pt>
                <c:pt idx="3">
                  <c:v>5728</c:v>
                </c:pt>
                <c:pt idx="4">
                  <c:v>4361</c:v>
                </c:pt>
                <c:pt idx="5">
                  <c:v>4560</c:v>
                </c:pt>
                <c:pt idx="6">
                  <c:v>5182</c:v>
                </c:pt>
                <c:pt idx="7">
                  <c:v>4326</c:v>
                </c:pt>
                <c:pt idx="8">
                  <c:v>5115</c:v>
                </c:pt>
                <c:pt idx="9">
                  <c:v>5874</c:v>
                </c:pt>
              </c:numCache>
            </c:numRef>
          </c:val>
          <c:smooth val="0"/>
          <c:extLst>
            <c:ext xmlns:c16="http://schemas.microsoft.com/office/drawing/2014/chart" uri="{C3380CC4-5D6E-409C-BE32-E72D297353CC}">
              <c16:uniqueId val="{0000000A-45CF-4224-8649-9589CC0F88D5}"/>
            </c:ext>
          </c:extLst>
        </c:ser>
        <c:dLbls>
          <c:showLegendKey val="0"/>
          <c:showVal val="0"/>
          <c:showCatName val="0"/>
          <c:showSerName val="0"/>
          <c:showPercent val="0"/>
          <c:showBubbleSize val="0"/>
        </c:dLbls>
        <c:smooth val="0"/>
        <c:axId val="-832616416"/>
        <c:axId val="-832607712"/>
      </c:lineChart>
      <c:catAx>
        <c:axId val="-832616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832607712"/>
        <c:crosses val="autoZero"/>
        <c:auto val="1"/>
        <c:lblAlgn val="ctr"/>
        <c:lblOffset val="100"/>
        <c:noMultiLvlLbl val="0"/>
      </c:catAx>
      <c:valAx>
        <c:axId val="-832607712"/>
        <c:scaling>
          <c:orientation val="minMax"/>
        </c:scaling>
        <c:delete val="1"/>
        <c:axPos val="l"/>
        <c:numFmt formatCode="#,##0" sourceLinked="1"/>
        <c:majorTickMark val="none"/>
        <c:minorTickMark val="none"/>
        <c:tickLblPos val="nextTo"/>
        <c:crossAx val="-832616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US"/>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B3A0E9-F66F-4E76-AAA6-F3B62F35CBF1}" type="datetimeFigureOut">
              <a:rPr lang="en-IN" smtClean="0"/>
              <a:t>06-09-2023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E9B85D6-76AF-4FB9-BF5B-40513580C6A0}" type="slidenum">
              <a:rPr lang="en-IN" smtClean="0"/>
              <a:t>‹#›</a:t>
            </a:fld>
            <a:endParaRPr lang="en-IN"/>
          </a:p>
        </p:txBody>
      </p:sp>
    </p:spTree>
    <p:extLst>
      <p:ext uri="{BB962C8B-B14F-4D97-AF65-F5344CB8AC3E}">
        <p14:creationId xmlns:p14="http://schemas.microsoft.com/office/powerpoint/2010/main" val="1954755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B3A0E9-F66F-4E76-AAA6-F3B62F35CBF1}" type="datetimeFigureOut">
              <a:rPr lang="en-IN" smtClean="0"/>
              <a:t>06-09-2023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E9B85D6-76AF-4FB9-BF5B-40513580C6A0}" type="slidenum">
              <a:rPr lang="en-IN" smtClean="0"/>
              <a:t>‹#›</a:t>
            </a:fld>
            <a:endParaRPr lang="en-IN"/>
          </a:p>
        </p:txBody>
      </p:sp>
    </p:spTree>
    <p:extLst>
      <p:ext uri="{BB962C8B-B14F-4D97-AF65-F5344CB8AC3E}">
        <p14:creationId xmlns:p14="http://schemas.microsoft.com/office/powerpoint/2010/main" val="3704287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B3A0E9-F66F-4E76-AAA6-F3B62F35CBF1}" type="datetimeFigureOut">
              <a:rPr lang="en-IN" smtClean="0"/>
              <a:t>06-09-2023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E9B85D6-76AF-4FB9-BF5B-40513580C6A0}" type="slidenum">
              <a:rPr lang="en-IN" smtClean="0"/>
              <a:t>‹#›</a:t>
            </a:fld>
            <a:endParaRPr lang="en-IN"/>
          </a:p>
        </p:txBody>
      </p:sp>
    </p:spTree>
    <p:extLst>
      <p:ext uri="{BB962C8B-B14F-4D97-AF65-F5344CB8AC3E}">
        <p14:creationId xmlns:p14="http://schemas.microsoft.com/office/powerpoint/2010/main" val="4220576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B3A0E9-F66F-4E76-AAA6-F3B62F35CBF1}" type="datetimeFigureOut">
              <a:rPr lang="en-IN" smtClean="0"/>
              <a:t>06-09-2023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E9B85D6-76AF-4FB9-BF5B-40513580C6A0}" type="slidenum">
              <a:rPr lang="en-IN" smtClean="0"/>
              <a:t>‹#›</a:t>
            </a:fld>
            <a:endParaRPr lang="en-IN"/>
          </a:p>
        </p:txBody>
      </p:sp>
    </p:spTree>
    <p:extLst>
      <p:ext uri="{BB962C8B-B14F-4D97-AF65-F5344CB8AC3E}">
        <p14:creationId xmlns:p14="http://schemas.microsoft.com/office/powerpoint/2010/main" val="2183374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B3A0E9-F66F-4E76-AAA6-F3B62F35CBF1}" type="datetimeFigureOut">
              <a:rPr lang="en-IN" smtClean="0"/>
              <a:t>06-09-2023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E9B85D6-76AF-4FB9-BF5B-40513580C6A0}" type="slidenum">
              <a:rPr lang="en-IN" smtClean="0"/>
              <a:t>‹#›</a:t>
            </a:fld>
            <a:endParaRPr lang="en-IN"/>
          </a:p>
        </p:txBody>
      </p:sp>
    </p:spTree>
    <p:extLst>
      <p:ext uri="{BB962C8B-B14F-4D97-AF65-F5344CB8AC3E}">
        <p14:creationId xmlns:p14="http://schemas.microsoft.com/office/powerpoint/2010/main" val="2842968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B3A0E9-F66F-4E76-AAA6-F3B62F35CBF1}" type="datetimeFigureOut">
              <a:rPr lang="en-IN" smtClean="0"/>
              <a:t>06-09-2023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E9B85D6-76AF-4FB9-BF5B-40513580C6A0}" type="slidenum">
              <a:rPr lang="en-IN" smtClean="0"/>
              <a:t>‹#›</a:t>
            </a:fld>
            <a:endParaRPr lang="en-IN"/>
          </a:p>
        </p:txBody>
      </p:sp>
    </p:spTree>
    <p:extLst>
      <p:ext uri="{BB962C8B-B14F-4D97-AF65-F5344CB8AC3E}">
        <p14:creationId xmlns:p14="http://schemas.microsoft.com/office/powerpoint/2010/main" val="3360961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B3A0E9-F66F-4E76-AAA6-F3B62F35CBF1}" type="datetimeFigureOut">
              <a:rPr lang="en-IN" smtClean="0"/>
              <a:t>06-09-2023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E9B85D6-76AF-4FB9-BF5B-40513580C6A0}" type="slidenum">
              <a:rPr lang="en-IN" smtClean="0"/>
              <a:t>‹#›</a:t>
            </a:fld>
            <a:endParaRPr lang="en-IN"/>
          </a:p>
        </p:txBody>
      </p:sp>
    </p:spTree>
    <p:extLst>
      <p:ext uri="{BB962C8B-B14F-4D97-AF65-F5344CB8AC3E}">
        <p14:creationId xmlns:p14="http://schemas.microsoft.com/office/powerpoint/2010/main" val="3694752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B3A0E9-F66F-4E76-AAA6-F3B62F35CBF1}" type="datetimeFigureOut">
              <a:rPr lang="en-IN" smtClean="0"/>
              <a:t>06-09-2023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E9B85D6-76AF-4FB9-BF5B-40513580C6A0}" type="slidenum">
              <a:rPr lang="en-IN" smtClean="0"/>
              <a:t>‹#›</a:t>
            </a:fld>
            <a:endParaRPr lang="en-IN"/>
          </a:p>
        </p:txBody>
      </p:sp>
    </p:spTree>
    <p:extLst>
      <p:ext uri="{BB962C8B-B14F-4D97-AF65-F5344CB8AC3E}">
        <p14:creationId xmlns:p14="http://schemas.microsoft.com/office/powerpoint/2010/main" val="808805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B3A0E9-F66F-4E76-AAA6-F3B62F35CBF1}" type="datetimeFigureOut">
              <a:rPr lang="en-IN" smtClean="0"/>
              <a:t>06-09-2023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E9B85D6-76AF-4FB9-BF5B-40513580C6A0}" type="slidenum">
              <a:rPr lang="en-IN" smtClean="0"/>
              <a:t>‹#›</a:t>
            </a:fld>
            <a:endParaRPr lang="en-IN"/>
          </a:p>
        </p:txBody>
      </p:sp>
    </p:spTree>
    <p:extLst>
      <p:ext uri="{BB962C8B-B14F-4D97-AF65-F5344CB8AC3E}">
        <p14:creationId xmlns:p14="http://schemas.microsoft.com/office/powerpoint/2010/main" val="2509649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Edit Master text styles</a:t>
            </a:r>
          </a:p>
        </p:txBody>
      </p:sp>
      <p:sp>
        <p:nvSpPr>
          <p:cNvPr id="5" name="Date Placeholder 4"/>
          <p:cNvSpPr>
            <a:spLocks noGrp="1"/>
          </p:cNvSpPr>
          <p:nvPr>
            <p:ph type="dt" sz="half" idx="10"/>
          </p:nvPr>
        </p:nvSpPr>
        <p:spPr/>
        <p:txBody>
          <a:bodyPr/>
          <a:lstStyle/>
          <a:p>
            <a:fld id="{E5B3A0E9-F66F-4E76-AAA6-F3B62F35CBF1}" type="datetimeFigureOut">
              <a:rPr lang="en-IN" smtClean="0"/>
              <a:t>06-09-2023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E9B85D6-76AF-4FB9-BF5B-40513580C6A0}" type="slidenum">
              <a:rPr lang="en-IN" smtClean="0"/>
              <a:t>‹#›</a:t>
            </a:fld>
            <a:endParaRPr lang="en-IN"/>
          </a:p>
        </p:txBody>
      </p:sp>
    </p:spTree>
    <p:extLst>
      <p:ext uri="{BB962C8B-B14F-4D97-AF65-F5344CB8AC3E}">
        <p14:creationId xmlns:p14="http://schemas.microsoft.com/office/powerpoint/2010/main" val="1779268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Edit Master text styles</a:t>
            </a:r>
          </a:p>
        </p:txBody>
      </p:sp>
      <p:sp>
        <p:nvSpPr>
          <p:cNvPr id="5" name="Date Placeholder 4"/>
          <p:cNvSpPr>
            <a:spLocks noGrp="1"/>
          </p:cNvSpPr>
          <p:nvPr>
            <p:ph type="dt" sz="half" idx="10"/>
          </p:nvPr>
        </p:nvSpPr>
        <p:spPr/>
        <p:txBody>
          <a:bodyPr/>
          <a:lstStyle/>
          <a:p>
            <a:fld id="{E5B3A0E9-F66F-4E76-AAA6-F3B62F35CBF1}" type="datetimeFigureOut">
              <a:rPr lang="en-IN" smtClean="0"/>
              <a:t>06-09-2023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E9B85D6-76AF-4FB9-BF5B-40513580C6A0}" type="slidenum">
              <a:rPr lang="en-IN" smtClean="0"/>
              <a:t>‹#›</a:t>
            </a:fld>
            <a:endParaRPr lang="en-IN"/>
          </a:p>
        </p:txBody>
      </p:sp>
    </p:spTree>
    <p:extLst>
      <p:ext uri="{BB962C8B-B14F-4D97-AF65-F5344CB8AC3E}">
        <p14:creationId xmlns:p14="http://schemas.microsoft.com/office/powerpoint/2010/main" val="1923922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E5B3A0E9-F66F-4E76-AAA6-F3B62F35CBF1}" type="datetimeFigureOut">
              <a:rPr lang="en-IN" smtClean="0"/>
              <a:t>06-09-2023</a:t>
            </a:fld>
            <a:endParaRPr lang="en-IN"/>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8E9B85D6-76AF-4FB9-BF5B-40513580C6A0}" type="slidenum">
              <a:rPr lang="en-IN" smtClean="0"/>
              <a:t>‹#›</a:t>
            </a:fld>
            <a:endParaRPr lang="en-IN"/>
          </a:p>
        </p:txBody>
      </p:sp>
    </p:spTree>
    <p:extLst>
      <p:ext uri="{BB962C8B-B14F-4D97-AF65-F5344CB8AC3E}">
        <p14:creationId xmlns:p14="http://schemas.microsoft.com/office/powerpoint/2010/main" val="7141626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jpeg"/><Relationship Id="rId7" Type="http://schemas.openxmlformats.org/officeDocument/2006/relationships/image" Target="../media/image48.png"/><Relationship Id="rId12" Type="http://schemas.openxmlformats.org/officeDocument/2006/relationships/image" Target="../media/image53.jpeg"/><Relationship Id="rId17" Type="http://schemas.openxmlformats.org/officeDocument/2006/relationships/image" Target="../media/image58.jpeg"/><Relationship Id="rId2" Type="http://schemas.openxmlformats.org/officeDocument/2006/relationships/image" Target="../media/image43.jpeg"/><Relationship Id="rId16" Type="http://schemas.openxmlformats.org/officeDocument/2006/relationships/image" Target="../media/image57.jpeg"/><Relationship Id="rId1" Type="http://schemas.openxmlformats.org/officeDocument/2006/relationships/slideLayout" Target="../slideLayouts/slideLayout1.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jpe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5.jpeg"/><Relationship Id="rId9" Type="http://schemas.openxmlformats.org/officeDocument/2006/relationships/image" Target="../media/image50.png"/><Relationship Id="rId14" Type="http://schemas.openxmlformats.org/officeDocument/2006/relationships/image" Target="../media/image5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www.boscosevakendra.or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jpeg"/><Relationship Id="rId3" Type="http://schemas.openxmlformats.org/officeDocument/2006/relationships/image" Target="../media/image5.png"/><Relationship Id="rId21" Type="http://schemas.openxmlformats.org/officeDocument/2006/relationships/image" Target="../media/image23.jpeg"/><Relationship Id="rId7" Type="http://schemas.openxmlformats.org/officeDocument/2006/relationships/image" Target="../media/image9.png"/><Relationship Id="rId12" Type="http://schemas.openxmlformats.org/officeDocument/2006/relationships/image" Target="../media/image14.jpe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jpe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68E11F-B551-4D2D-9697-FE2EEBDE725A}"/>
              </a:ext>
            </a:extLst>
          </p:cNvPr>
          <p:cNvSpPr/>
          <p:nvPr/>
        </p:nvSpPr>
        <p:spPr>
          <a:xfrm>
            <a:off x="-24063" y="8971870"/>
            <a:ext cx="7583738" cy="1719943"/>
          </a:xfrm>
          <a:prstGeom prst="rect">
            <a:avLst/>
          </a:prstGeom>
          <a:solidFill>
            <a:srgbClr val="00133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a:extLst>
              <a:ext uri="{FF2B5EF4-FFF2-40B4-BE49-F238E27FC236}">
                <a16:creationId xmlns:a16="http://schemas.microsoft.com/office/drawing/2014/main" id="{0318A81C-FC82-4D65-9C9B-E798DAC235C3}"/>
              </a:ext>
            </a:extLst>
          </p:cNvPr>
          <p:cNvSpPr/>
          <p:nvPr/>
        </p:nvSpPr>
        <p:spPr>
          <a:xfrm>
            <a:off x="309419" y="9433691"/>
            <a:ext cx="6012316" cy="892552"/>
          </a:xfrm>
          <a:prstGeom prst="rect">
            <a:avLst/>
          </a:prstGeom>
        </p:spPr>
        <p:txBody>
          <a:bodyPr wrap="square">
            <a:spAutoFit/>
          </a:bodyPr>
          <a:lstStyle/>
          <a:p>
            <a:pPr algn="just">
              <a:spcAft>
                <a:spcPts val="0"/>
              </a:spcAft>
            </a:pPr>
            <a:r>
              <a:rPr lang="en-IN"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Annual Report: 2021-2022</a:t>
            </a:r>
            <a:endParaRPr lang="en-IN"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IN"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Bosco </a:t>
            </a:r>
            <a:r>
              <a:rPr lang="en-IN"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Seva</a:t>
            </a:r>
            <a:r>
              <a:rPr lang="en-IN"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Kendra, Hyderabad, India</a:t>
            </a:r>
            <a:endParaRPr lang="en-IN"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AD40CDE-B9A9-444B-8BA6-BE46DBFF216C}"/>
              </a:ext>
            </a:extLst>
          </p:cNvPr>
          <p:cNvPicPr/>
          <p:nvPr/>
        </p:nvPicPr>
        <p:blipFill rotWithShape="1">
          <a:blip r:embed="rId2" cstate="print">
            <a:extLst>
              <a:ext uri="{28A0092B-C50C-407E-A947-70E740481C1C}">
                <a14:useLocalDpi xmlns:a14="http://schemas.microsoft.com/office/drawing/2010/main" val="0"/>
              </a:ext>
            </a:extLst>
          </a:blip>
          <a:srcRect r="12613"/>
          <a:stretch/>
        </p:blipFill>
        <p:spPr>
          <a:xfrm rot="16200000">
            <a:off x="-809522" y="809520"/>
            <a:ext cx="9178717" cy="7559675"/>
          </a:xfrm>
          <a:prstGeom prst="rect">
            <a:avLst/>
          </a:prstGeom>
        </p:spPr>
      </p:pic>
    </p:spTree>
    <p:extLst>
      <p:ext uri="{BB962C8B-B14F-4D97-AF65-F5344CB8AC3E}">
        <p14:creationId xmlns:p14="http://schemas.microsoft.com/office/powerpoint/2010/main" val="2779598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0A46B5-B114-4522-9FC4-A27556BBEE91}"/>
              </a:ext>
            </a:extLst>
          </p:cNvPr>
          <p:cNvPicPr/>
          <p:nvPr/>
        </p:nvPicPr>
        <p:blipFill rotWithShape="1">
          <a:blip r:embed="rId2" cstate="print">
            <a:extLst>
              <a:ext uri="{28A0092B-C50C-407E-A947-70E740481C1C}">
                <a14:useLocalDpi xmlns:a14="http://schemas.microsoft.com/office/drawing/2010/main" val="0"/>
              </a:ext>
            </a:extLst>
          </a:blip>
          <a:srcRect b="6966"/>
          <a:stretch/>
        </p:blipFill>
        <p:spPr bwMode="auto">
          <a:xfrm>
            <a:off x="1461252" y="543819"/>
            <a:ext cx="4637170" cy="3258160"/>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B72BB664-ADC6-4EE5-ACDF-A1548AABFC31}"/>
              </a:ext>
            </a:extLst>
          </p:cNvPr>
          <p:cNvSpPr/>
          <p:nvPr/>
        </p:nvSpPr>
        <p:spPr>
          <a:xfrm>
            <a:off x="608012" y="3801979"/>
            <a:ext cx="6343650" cy="4539704"/>
          </a:xfrm>
          <a:prstGeom prst="rect">
            <a:avLst/>
          </a:prstGeom>
        </p:spPr>
        <p:txBody>
          <a:bodyPr wrap="square">
            <a:spAutoFit/>
          </a:bodyPr>
          <a:lstStyle/>
          <a:p>
            <a:pPr algn="just"/>
            <a:endParaRPr lang="en-IN" sz="1400" dirty="0">
              <a:latin typeface="Times New Roman" panose="02020603050405020304" pitchFamily="18" charset="0"/>
              <a:cs typeface="Times New Roman" panose="02020603050405020304" pitchFamily="18" charset="0"/>
            </a:endParaRPr>
          </a:p>
          <a:p>
            <a:r>
              <a:rPr lang="en-IN" sz="1400" b="1" dirty="0">
                <a:latin typeface="Times New Roman" panose="02020603050405020304" pitchFamily="18" charset="0"/>
                <a:cs typeface="Times New Roman" panose="02020603050405020304" pitchFamily="18" charset="0"/>
              </a:rPr>
              <a:t>Shikari Project</a:t>
            </a:r>
            <a:endParaRPr lang="en-IN" sz="1400" dirty="0">
              <a:latin typeface="Times New Roman" panose="02020603050405020304" pitchFamily="18" charset="0"/>
              <a:cs typeface="Times New Roman" panose="02020603050405020304" pitchFamily="18" charset="0"/>
            </a:endParaRPr>
          </a:p>
          <a:p>
            <a:pPr algn="just"/>
            <a:r>
              <a:rPr lang="en-IN" sz="1400" dirty="0">
                <a:latin typeface="Times New Roman" panose="02020603050405020304" pitchFamily="18" charset="0"/>
                <a:cs typeface="Times New Roman" panose="02020603050405020304" pitchFamily="18" charset="0"/>
              </a:rPr>
              <a:t>The Shikari Project is an outreach program to help children and poor mothers who belong to the Shikari Tribe. This tribal community originates from Central India and have migrated into Kurnool, Andhra Pradesh, in hopes of finding better employment and opportunities for their families and their wider community. Over the past several years, our organization has been able to provide regular meals, primary healthcare, enrolment services into government schools, academic assistance and skill training programs in tailoring for mothers and children of the Shikari Community. </a:t>
            </a:r>
          </a:p>
          <a:p>
            <a:pPr algn="just"/>
            <a:endParaRPr lang="en-IN" sz="500" dirty="0">
              <a:latin typeface="Times New Roman" panose="02020603050405020304" pitchFamily="18" charset="0"/>
              <a:cs typeface="Times New Roman" panose="02020603050405020304" pitchFamily="18" charset="0"/>
            </a:endParaRPr>
          </a:p>
          <a:p>
            <a:pPr algn="just"/>
            <a:r>
              <a:rPr lang="en-IN" sz="1400" dirty="0">
                <a:latin typeface="Times New Roman" panose="02020603050405020304" pitchFamily="18" charset="0"/>
                <a:cs typeface="Times New Roman" panose="02020603050405020304" pitchFamily="18" charset="0"/>
              </a:rPr>
              <a:t>This year we were grateful to have received financial assistance from a major donor to continue this initiative for the coming 3 years. Over 50 children and their families receive direct care and assistance from our organization. Our organization operates a home that rehabilitates abandoned children in the heart of Kurnool, Andhra Pradesh. This campus hosts children and mothers of the Shikari Community throughout the year. The campus provides these families with various personalised support services. Our goal is to help restore dignity, purpose and reduce child neglect for children and families who belong to this community. We sincerely hope that readers will see the value of this program and support us in our efforts.</a:t>
            </a:r>
          </a:p>
          <a:p>
            <a:pPr algn="just"/>
            <a:endParaRPr lang="en-IN" sz="1400" dirty="0">
              <a:latin typeface="Times New Roman" panose="02020603050405020304" pitchFamily="18" charset="0"/>
              <a:cs typeface="Times New Roman" panose="02020603050405020304" pitchFamily="18" charset="0"/>
            </a:endParaRPr>
          </a:p>
          <a:p>
            <a:pPr algn="just"/>
            <a:r>
              <a:rPr lang="en-IN" sz="1400"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C37E4B11-7756-433D-A0DE-14AA611C32FA}"/>
              </a:ext>
            </a:extLst>
          </p:cNvPr>
          <p:cNvSpPr txBox="1"/>
          <p:nvPr/>
        </p:nvSpPr>
        <p:spPr>
          <a:xfrm>
            <a:off x="3649031" y="10232571"/>
            <a:ext cx="261610" cy="276999"/>
          </a:xfrm>
          <a:prstGeom prst="rect">
            <a:avLst/>
          </a:prstGeom>
          <a:noFill/>
        </p:spPr>
        <p:txBody>
          <a:bodyPr wrap="none" rtlCol="0">
            <a:spAutoFit/>
          </a:bodyPr>
          <a:lstStyle/>
          <a:p>
            <a:r>
              <a:rPr lang="en-IN" sz="1200" dirty="0">
                <a:latin typeface="Times New Roman" panose="02020603050405020304" pitchFamily="18" charset="0"/>
                <a:cs typeface="Times New Roman" panose="02020603050405020304" pitchFamily="18" charset="0"/>
              </a:rPr>
              <a:t>6</a:t>
            </a:r>
          </a:p>
        </p:txBody>
      </p:sp>
    </p:spTree>
    <p:extLst>
      <p:ext uri="{BB962C8B-B14F-4D97-AF65-F5344CB8AC3E}">
        <p14:creationId xmlns:p14="http://schemas.microsoft.com/office/powerpoint/2010/main" val="2821196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655711-7469-4B0B-B91B-7D03410D5524}"/>
              </a:ext>
            </a:extLst>
          </p:cNvPr>
          <p:cNvSpPr/>
          <p:nvPr/>
        </p:nvSpPr>
        <p:spPr>
          <a:xfrm>
            <a:off x="608012" y="577515"/>
            <a:ext cx="6343650" cy="9941183"/>
          </a:xfrm>
          <a:prstGeom prst="rect">
            <a:avLst/>
          </a:prstGeom>
        </p:spPr>
        <p:txBody>
          <a:bodyPr wrap="square">
            <a:spAutoFit/>
          </a:bodyPr>
          <a:lstStyle/>
          <a:p>
            <a:r>
              <a:rPr lang="en-IN" b="1" dirty="0">
                <a:latin typeface="Times New Roman" panose="02020603050405020304" pitchFamily="18" charset="0"/>
                <a:cs typeface="Times New Roman" panose="02020603050405020304" pitchFamily="18" charset="0"/>
              </a:rPr>
              <a:t>Don Bosco Schools and Colleges</a:t>
            </a:r>
            <a:endParaRPr lang="en-IN" dirty="0">
              <a:latin typeface="Times New Roman" panose="02020603050405020304" pitchFamily="18" charset="0"/>
              <a:cs typeface="Times New Roman" panose="02020603050405020304" pitchFamily="18" charset="0"/>
            </a:endParaRPr>
          </a:p>
          <a:p>
            <a:pPr algn="just"/>
            <a:r>
              <a:rPr lang="en-IN" sz="1400" dirty="0">
                <a:latin typeface="Times New Roman" panose="02020603050405020304" pitchFamily="18" charset="0"/>
                <a:cs typeface="Times New Roman" panose="02020603050405020304" pitchFamily="18" charset="0"/>
              </a:rPr>
              <a:t>Our organization supports a network of Don Bosco Schools and Colleges that provide educational opportunities to poor children and youth residing in urban rural areas. We have 7 institutions located in rural areas where access to education is limited to non-existent. In some our rural schools and urban ones around 60 to 75% of enrolled students are receiving a formal education for the first time in a generation. This year thanks to the help of donors we were able to provide new school facilities to two of our schools that educate poor students.</a:t>
            </a: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r>
              <a:rPr lang="en-US" sz="1400" dirty="0">
                <a:latin typeface="Times New Roman" panose="02020603050405020304" pitchFamily="18" charset="0"/>
                <a:cs typeface="Times New Roman" panose="02020603050405020304" pitchFamily="18" charset="0"/>
              </a:rPr>
              <a:t>This year our organization was able to inaugurate a new computer lab at Don Bosco School, </a:t>
            </a:r>
            <a:r>
              <a:rPr lang="en-US" sz="1400" dirty="0" err="1">
                <a:latin typeface="Times New Roman" panose="02020603050405020304" pitchFamily="18" charset="0"/>
                <a:cs typeface="Times New Roman" panose="02020603050405020304" pitchFamily="18" charset="0"/>
              </a:rPr>
              <a:t>Mangalagiri</a:t>
            </a:r>
            <a:r>
              <a:rPr lang="en-US" sz="1400" dirty="0">
                <a:latin typeface="Times New Roman" panose="02020603050405020304" pitchFamily="18" charset="0"/>
                <a:cs typeface="Times New Roman" panose="02020603050405020304" pitchFamily="18" charset="0"/>
              </a:rPr>
              <a:t>, Andhra Pradesh. The new computer lab will provide students in elementary and middle school access to online learning and specialized language programs. The new computer lab will support the education of around 600 students every year. </a:t>
            </a:r>
          </a:p>
          <a:p>
            <a:pPr algn="just"/>
            <a:endParaRPr lang="en-US" sz="600" dirty="0">
              <a:latin typeface="Times New Roman" panose="02020603050405020304" pitchFamily="18" charset="0"/>
              <a:cs typeface="Times New Roman" panose="02020603050405020304" pitchFamily="18" charset="0"/>
            </a:endParaRPr>
          </a:p>
          <a:p>
            <a:pPr algn="just"/>
            <a:r>
              <a:rPr lang="en-US" sz="1400" dirty="0">
                <a:latin typeface="Times New Roman" panose="02020603050405020304" pitchFamily="18" charset="0"/>
                <a:cs typeface="Times New Roman" panose="02020603050405020304" pitchFamily="18" charset="0"/>
              </a:rPr>
              <a:t>Don Bosco School, </a:t>
            </a:r>
            <a:r>
              <a:rPr lang="en-US" sz="1400" dirty="0" err="1">
                <a:latin typeface="Times New Roman" panose="02020603050405020304" pitchFamily="18" charset="0"/>
                <a:cs typeface="Times New Roman" panose="02020603050405020304" pitchFamily="18" charset="0"/>
              </a:rPr>
              <a:t>Mangalagiri</a:t>
            </a:r>
            <a:r>
              <a:rPr lang="en-US" sz="1400" dirty="0">
                <a:latin typeface="Times New Roman" panose="02020603050405020304" pitchFamily="18" charset="0"/>
                <a:cs typeface="Times New Roman" panose="02020603050405020304" pitchFamily="18" charset="0"/>
              </a:rPr>
              <a:t> was established in 1974 to provide education to students who were victims of polio. The school was one of the first institutions in the region to provide educational opportunities to poor and disabled students. Over time the school has evolved in its mission and today educates students who are from working class and lower middle-class backgrounds. Today, the school is now situated in the heart of </a:t>
            </a:r>
            <a:r>
              <a:rPr lang="en-US" sz="1400" dirty="0" err="1">
                <a:latin typeface="Times New Roman" panose="02020603050405020304" pitchFamily="18" charset="0"/>
                <a:cs typeface="Times New Roman" panose="02020603050405020304" pitchFamily="18" charset="0"/>
              </a:rPr>
              <a:t>Mangalagiri</a:t>
            </a:r>
            <a:r>
              <a:rPr lang="en-US" sz="1400" dirty="0">
                <a:latin typeface="Times New Roman" panose="02020603050405020304" pitchFamily="18" charset="0"/>
                <a:cs typeface="Times New Roman" panose="02020603050405020304" pitchFamily="18" charset="0"/>
              </a:rPr>
              <a:t>. The town is rapidly urbanizing and this school will become a major center for K12 education in the years and decades to come.</a:t>
            </a:r>
          </a:p>
          <a:p>
            <a:pPr algn="just"/>
            <a:endParaRPr lang="en-US"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E4ABE9E-4745-48F1-B38A-B1BA16A0872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14082" y="2542832"/>
            <a:ext cx="5731510" cy="3223895"/>
          </a:xfrm>
          <a:prstGeom prst="rect">
            <a:avLst/>
          </a:prstGeom>
        </p:spPr>
      </p:pic>
      <p:sp>
        <p:nvSpPr>
          <p:cNvPr id="6" name="Rectangle 5">
            <a:extLst>
              <a:ext uri="{FF2B5EF4-FFF2-40B4-BE49-F238E27FC236}">
                <a16:creationId xmlns:a16="http://schemas.microsoft.com/office/drawing/2014/main" id="{F0AE6202-3741-4BA5-A146-0C131986C40F}"/>
              </a:ext>
            </a:extLst>
          </p:cNvPr>
          <p:cNvSpPr/>
          <p:nvPr/>
        </p:nvSpPr>
        <p:spPr>
          <a:xfrm>
            <a:off x="914082" y="5854607"/>
            <a:ext cx="5731510" cy="542008"/>
          </a:xfrm>
          <a:prstGeom prst="rect">
            <a:avLst/>
          </a:prstGeom>
        </p:spPr>
        <p:txBody>
          <a:bodyPr wrap="square">
            <a:spAutoFit/>
          </a:bodyPr>
          <a:lstStyle/>
          <a:p>
            <a:pPr algn="ctr">
              <a:spcAft>
                <a:spcPts val="0"/>
              </a:spcAft>
            </a:pPr>
            <a:r>
              <a:rPr lang="en-US" sz="1400" b="1" dirty="0">
                <a:latin typeface="Times New Roman" panose="02020603050405020304" pitchFamily="18" charset="0"/>
                <a:ea typeface="Calibri" panose="020F0502020204030204" pitchFamily="34" charset="0"/>
                <a:cs typeface="Times New Roman" panose="02020603050405020304" pitchFamily="18" charset="0"/>
              </a:rPr>
              <a:t>New Computer Lab Facility</a:t>
            </a:r>
          </a:p>
          <a:p>
            <a:pPr algn="ctr">
              <a:lnSpc>
                <a:spcPct val="107000"/>
              </a:lnSpc>
              <a:spcAft>
                <a:spcPts val="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Don Bosco School, </a:t>
            </a:r>
            <a:r>
              <a:rPr lang="en-US" sz="1400" dirty="0" err="1">
                <a:latin typeface="Times New Roman" panose="02020603050405020304" pitchFamily="18" charset="0"/>
                <a:ea typeface="Calibri" panose="020F0502020204030204" pitchFamily="34" charset="0"/>
                <a:cs typeface="Times New Roman" panose="02020603050405020304" pitchFamily="18" charset="0"/>
              </a:rPr>
              <a:t>Mangalagiri</a:t>
            </a:r>
            <a:r>
              <a:rPr lang="en-US" sz="1400" dirty="0">
                <a:latin typeface="Times New Roman" panose="02020603050405020304" pitchFamily="18" charset="0"/>
                <a:ea typeface="Calibri" panose="020F0502020204030204" pitchFamily="34" charset="0"/>
                <a:cs typeface="Times New Roman" panose="02020603050405020304" pitchFamily="18" charset="0"/>
              </a:rPr>
              <a:t>, Andhra Pradesh</a:t>
            </a:r>
            <a:endParaRPr lang="en-IN"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6365632-435F-4EF0-B38D-643DA88B5092}"/>
              </a:ext>
            </a:extLst>
          </p:cNvPr>
          <p:cNvSpPr txBox="1"/>
          <p:nvPr/>
        </p:nvSpPr>
        <p:spPr>
          <a:xfrm>
            <a:off x="3649031" y="10232571"/>
            <a:ext cx="261610" cy="276999"/>
          </a:xfrm>
          <a:prstGeom prst="rect">
            <a:avLst/>
          </a:prstGeom>
          <a:noFill/>
        </p:spPr>
        <p:txBody>
          <a:bodyPr wrap="none" rtlCol="0">
            <a:spAutoFit/>
          </a:bodyPr>
          <a:lstStyle/>
          <a:p>
            <a:r>
              <a:rPr lang="en-IN" sz="1200" dirty="0">
                <a:latin typeface="Times New Roman" panose="02020603050405020304" pitchFamily="18" charset="0"/>
                <a:cs typeface="Times New Roman" panose="02020603050405020304" pitchFamily="18" charset="0"/>
              </a:rPr>
              <a:t>7</a:t>
            </a:r>
          </a:p>
        </p:txBody>
      </p:sp>
    </p:spTree>
    <p:extLst>
      <p:ext uri="{BB962C8B-B14F-4D97-AF65-F5344CB8AC3E}">
        <p14:creationId xmlns:p14="http://schemas.microsoft.com/office/powerpoint/2010/main" val="1494320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655711-7469-4B0B-B91B-7D03410D5524}"/>
              </a:ext>
            </a:extLst>
          </p:cNvPr>
          <p:cNvSpPr/>
          <p:nvPr/>
        </p:nvSpPr>
        <p:spPr>
          <a:xfrm>
            <a:off x="608012" y="425115"/>
            <a:ext cx="6343650" cy="10495181"/>
          </a:xfrm>
          <a:prstGeom prst="rect">
            <a:avLst/>
          </a:prstGeom>
        </p:spPr>
        <p:txBody>
          <a:bodyPr wrap="square">
            <a:spAutoFit/>
          </a:bodyPr>
          <a:lstStyle/>
          <a:p>
            <a:pPr>
              <a:lnSpc>
                <a:spcPct val="150000"/>
              </a:lnSpc>
            </a:pPr>
            <a:r>
              <a:rPr lang="en-IN" sz="1400" b="1" dirty="0">
                <a:latin typeface="Times New Roman" panose="02020603050405020304" pitchFamily="18" charset="0"/>
                <a:cs typeface="Times New Roman" panose="02020603050405020304" pitchFamily="18" charset="0"/>
              </a:rPr>
              <a:t>New Basketball Court – Don Bosco School, </a:t>
            </a:r>
            <a:r>
              <a:rPr lang="en-IN" sz="1400" b="1" dirty="0" err="1">
                <a:latin typeface="Times New Roman" panose="02020603050405020304" pitchFamily="18" charset="0"/>
                <a:cs typeface="Times New Roman" panose="02020603050405020304" pitchFamily="18" charset="0"/>
              </a:rPr>
              <a:t>Ravulapalem</a:t>
            </a:r>
            <a:endParaRPr lang="en-IN" sz="1400" dirty="0">
              <a:latin typeface="Times New Roman" panose="02020603050405020304" pitchFamily="18" charset="0"/>
              <a:cs typeface="Times New Roman" panose="02020603050405020304" pitchFamily="18" charset="0"/>
            </a:endParaRPr>
          </a:p>
          <a:p>
            <a:pPr algn="just"/>
            <a:r>
              <a:rPr lang="en-US" sz="1400" dirty="0">
                <a:latin typeface="Times New Roman" panose="02020603050405020304" pitchFamily="18" charset="0"/>
                <a:cs typeface="Times New Roman" panose="02020603050405020304" pitchFamily="18" charset="0"/>
              </a:rPr>
              <a:t>Don Bosco School, </a:t>
            </a:r>
            <a:r>
              <a:rPr lang="en-US" sz="1400" dirty="0" err="1">
                <a:latin typeface="Times New Roman" panose="02020603050405020304" pitchFamily="18" charset="0"/>
                <a:cs typeface="Times New Roman" panose="02020603050405020304" pitchFamily="18" charset="0"/>
              </a:rPr>
              <a:t>Ravulapalem</a:t>
            </a:r>
            <a:r>
              <a:rPr lang="en-US" sz="1400" dirty="0">
                <a:latin typeface="Times New Roman" panose="02020603050405020304" pitchFamily="18" charset="0"/>
                <a:cs typeface="Times New Roman" panose="02020603050405020304" pitchFamily="18" charset="0"/>
              </a:rPr>
              <a:t> was founded in 1981 to provide education for poor rural youth. </a:t>
            </a:r>
            <a:r>
              <a:rPr lang="en-US" sz="1400" dirty="0" err="1">
                <a:latin typeface="Times New Roman" panose="02020603050405020304" pitchFamily="18" charset="0"/>
                <a:cs typeface="Times New Roman" panose="02020603050405020304" pitchFamily="18" charset="0"/>
              </a:rPr>
              <a:t>Ravulapalem</a:t>
            </a:r>
            <a:r>
              <a:rPr lang="en-US" sz="1400" dirty="0">
                <a:latin typeface="Times New Roman" panose="02020603050405020304" pitchFamily="18" charset="0"/>
                <a:cs typeface="Times New Roman" panose="02020603050405020304" pitchFamily="18" charset="0"/>
              </a:rPr>
              <a:t> is a small town in Northern Andhra Pradesh home to a population of around 100,000 families, the school is the only institution in the area that provides education for poor students.</a:t>
            </a:r>
          </a:p>
          <a:p>
            <a:pPr algn="just"/>
            <a:endParaRPr lang="en-US" sz="600" dirty="0">
              <a:latin typeface="Times New Roman" panose="02020603050405020304" pitchFamily="18" charset="0"/>
              <a:cs typeface="Times New Roman" panose="02020603050405020304" pitchFamily="18" charset="0"/>
            </a:endParaRPr>
          </a:p>
          <a:p>
            <a:pPr algn="just"/>
            <a:r>
              <a:rPr lang="en-US" sz="1400" dirty="0">
                <a:latin typeface="Times New Roman" panose="02020603050405020304" pitchFamily="18" charset="0"/>
                <a:cs typeface="Times New Roman" panose="02020603050405020304" pitchFamily="18" charset="0"/>
              </a:rPr>
              <a:t>This year the school received financial assistance from a major donor to construct a new basketball court. The school has an enrollment of close to 800 students. The new basketball program will support sports programs being conducted at the school, and after school programs. Close to 1,200 families living in the area benefit from our institutional presence.</a:t>
            </a:r>
          </a:p>
          <a:p>
            <a:pPr algn="just"/>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lnSpc>
                <a:spcPct val="150000"/>
              </a:lnSpc>
            </a:pPr>
            <a:r>
              <a:rPr lang="en-IN" b="1" dirty="0">
                <a:latin typeface="Times New Roman" panose="02020603050405020304" pitchFamily="18" charset="0"/>
                <a:cs typeface="Times New Roman" panose="02020603050405020304" pitchFamily="18" charset="0"/>
              </a:rPr>
              <a:t>Don Bosco Technical Schools Network</a:t>
            </a:r>
            <a:endParaRPr lang="en-IN" dirty="0">
              <a:latin typeface="Times New Roman" panose="02020603050405020304" pitchFamily="18" charset="0"/>
              <a:cs typeface="Times New Roman" panose="02020603050405020304" pitchFamily="18" charset="0"/>
            </a:endParaRPr>
          </a:p>
          <a:p>
            <a:pPr algn="just"/>
            <a:r>
              <a:rPr lang="en-IN" sz="1400" dirty="0">
                <a:latin typeface="Times New Roman" panose="02020603050405020304" pitchFamily="18" charset="0"/>
                <a:cs typeface="Times New Roman" panose="02020603050405020304" pitchFamily="18" charset="0"/>
              </a:rPr>
              <a:t>The technical schools network was established by our organization to provide skill training opportunities to poor youth and school dropouts. Skill training programs ensures that youth gain dignified work and enter into professional career paths in the skills and services industry. Students who graduate from our technical schools complete their coursework within four months and gain employment in various businesses that provide carpentry services, plumbing, electricals, automotive repair, sales, logistics and hospitality. Our organization has a network of 35 businesses that recruit students from our technical schools network. This year thanks to the support of donors we were able to add new programs, renovate our campuses and support the accreditation of two of our institutions into formal industrial training institutes.</a:t>
            </a: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6365632-435F-4EF0-B38D-643DA88B5092}"/>
              </a:ext>
            </a:extLst>
          </p:cNvPr>
          <p:cNvSpPr txBox="1"/>
          <p:nvPr/>
        </p:nvSpPr>
        <p:spPr>
          <a:xfrm>
            <a:off x="3649031" y="10232571"/>
            <a:ext cx="261610" cy="276999"/>
          </a:xfrm>
          <a:prstGeom prst="rect">
            <a:avLst/>
          </a:prstGeom>
          <a:noFill/>
        </p:spPr>
        <p:txBody>
          <a:bodyPr wrap="none" rtlCol="0">
            <a:spAutoFit/>
          </a:bodyPr>
          <a:lstStyle/>
          <a:p>
            <a:r>
              <a:rPr lang="en-IN" sz="1200" dirty="0">
                <a:latin typeface="Times New Roman" panose="02020603050405020304" pitchFamily="18" charset="0"/>
                <a:cs typeface="Times New Roman" panose="02020603050405020304" pitchFamily="18" charset="0"/>
              </a:rPr>
              <a:t>8</a:t>
            </a:r>
          </a:p>
        </p:txBody>
      </p:sp>
      <p:pic>
        <p:nvPicPr>
          <p:cNvPr id="8" name="Picture 7">
            <a:extLst>
              <a:ext uri="{FF2B5EF4-FFF2-40B4-BE49-F238E27FC236}">
                <a16:creationId xmlns:a16="http://schemas.microsoft.com/office/drawing/2014/main" id="{4C706BC4-6C2B-4046-83DE-D473DFA905D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474151" y="3075933"/>
            <a:ext cx="4611370" cy="3458845"/>
          </a:xfrm>
          <a:prstGeom prst="rect">
            <a:avLst/>
          </a:prstGeom>
        </p:spPr>
      </p:pic>
      <p:sp>
        <p:nvSpPr>
          <p:cNvPr id="2" name="Rectangle 1">
            <a:extLst>
              <a:ext uri="{FF2B5EF4-FFF2-40B4-BE49-F238E27FC236}">
                <a16:creationId xmlns:a16="http://schemas.microsoft.com/office/drawing/2014/main" id="{3F41F389-3E23-4757-8F34-B95781470E70}"/>
              </a:ext>
            </a:extLst>
          </p:cNvPr>
          <p:cNvSpPr/>
          <p:nvPr/>
        </p:nvSpPr>
        <p:spPr>
          <a:xfrm>
            <a:off x="1474151" y="6582906"/>
            <a:ext cx="4611370" cy="477888"/>
          </a:xfrm>
          <a:prstGeom prst="rect">
            <a:avLst/>
          </a:prstGeom>
        </p:spPr>
        <p:txBody>
          <a:bodyPr wrap="square">
            <a:spAutoFit/>
          </a:bodyPr>
          <a:lstStyle/>
          <a:p>
            <a:pPr algn="ctr">
              <a:lnSpc>
                <a:spcPct val="107000"/>
              </a:lnSpc>
              <a:spcAft>
                <a:spcPts val="0"/>
              </a:spcAft>
            </a:pPr>
            <a:r>
              <a:rPr lang="en-US" sz="1200" b="1" dirty="0">
                <a:latin typeface="Times New Roman" panose="02020603050405020304" pitchFamily="18" charset="0"/>
                <a:ea typeface="Calibri" panose="020F0502020204030204" pitchFamily="34" charset="0"/>
                <a:cs typeface="Times New Roman" panose="02020603050405020304" pitchFamily="18" charset="0"/>
              </a:rPr>
              <a:t>New Basketball Court</a:t>
            </a:r>
          </a:p>
          <a:p>
            <a:pPr algn="ctr">
              <a:lnSpc>
                <a:spcPct val="107000"/>
              </a:lnSpc>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Don Bosco School, </a:t>
            </a:r>
            <a:r>
              <a:rPr lang="en-US" sz="1200" dirty="0" err="1">
                <a:latin typeface="Times New Roman" panose="02020603050405020304" pitchFamily="18" charset="0"/>
                <a:ea typeface="Calibri" panose="020F0502020204030204" pitchFamily="34" charset="0"/>
                <a:cs typeface="Times New Roman" panose="02020603050405020304" pitchFamily="18" charset="0"/>
              </a:rPr>
              <a:t>Ravulapalem</a:t>
            </a:r>
            <a:r>
              <a:rPr lang="en-US" sz="1200" dirty="0">
                <a:latin typeface="Times New Roman" panose="02020603050405020304" pitchFamily="18" charset="0"/>
                <a:ea typeface="Calibri" panose="020F0502020204030204" pitchFamily="34" charset="0"/>
                <a:cs typeface="Times New Roman" panose="02020603050405020304" pitchFamily="18" charset="0"/>
              </a:rPr>
              <a:t>, Andhra Pradesh</a:t>
            </a:r>
            <a:endParaRPr lang="en-IN"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3414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655711-7469-4B0B-B91B-7D03410D5524}"/>
              </a:ext>
            </a:extLst>
          </p:cNvPr>
          <p:cNvSpPr/>
          <p:nvPr/>
        </p:nvSpPr>
        <p:spPr>
          <a:xfrm>
            <a:off x="608012" y="425115"/>
            <a:ext cx="6343650" cy="10279737"/>
          </a:xfrm>
          <a:prstGeom prst="rect">
            <a:avLst/>
          </a:prstGeom>
        </p:spPr>
        <p:txBody>
          <a:bodyPr wrap="square">
            <a:spAutoFit/>
          </a:bodyPr>
          <a:lstStyle/>
          <a:p>
            <a:pPr>
              <a:lnSpc>
                <a:spcPct val="150000"/>
              </a:lnSpc>
            </a:pPr>
            <a:r>
              <a:rPr lang="en-IN" sz="1400" b="1" dirty="0">
                <a:latin typeface="Times New Roman" panose="02020603050405020304" pitchFamily="18" charset="0"/>
                <a:cs typeface="Times New Roman" panose="02020603050405020304" pitchFamily="18" charset="0"/>
              </a:rPr>
              <a:t>Renovation of Don Bosco Technical School, Kurnool &amp; Ongole</a:t>
            </a:r>
            <a:endParaRPr lang="en-IN" sz="1400" dirty="0">
              <a:latin typeface="Times New Roman" panose="02020603050405020304" pitchFamily="18" charset="0"/>
              <a:cs typeface="Times New Roman" panose="02020603050405020304" pitchFamily="18" charset="0"/>
            </a:endParaRPr>
          </a:p>
          <a:p>
            <a:pPr algn="just"/>
            <a:r>
              <a:rPr lang="en-IN" sz="1400" dirty="0">
                <a:latin typeface="Times New Roman" panose="02020603050405020304" pitchFamily="18" charset="0"/>
                <a:cs typeface="Times New Roman" panose="02020603050405020304" pitchFamily="18" charset="0"/>
              </a:rPr>
              <a:t>This year our organization was able to secure funding from a major donor to fund the renovation of Don Bosco Technical School, Kurnool and Ongole. These two technical schools were established in 1992 and the year 2000 respectively. Since their inception these institutions have been training poor rural youth in various trades and services. Thanks to the help of our donor the two institutions are in the process of being renovated with new campus facilities and equipment. </a:t>
            </a:r>
          </a:p>
          <a:p>
            <a:pPr algn="just"/>
            <a:endParaRPr lang="en-IN" sz="500" dirty="0">
              <a:latin typeface="Times New Roman" panose="02020603050405020304" pitchFamily="18" charset="0"/>
              <a:cs typeface="Times New Roman" panose="02020603050405020304" pitchFamily="18" charset="0"/>
            </a:endParaRPr>
          </a:p>
          <a:p>
            <a:pPr algn="just"/>
            <a:r>
              <a:rPr lang="en-IN" sz="1400" dirty="0">
                <a:latin typeface="Times New Roman" panose="02020603050405020304" pitchFamily="18" charset="0"/>
                <a:cs typeface="Times New Roman" panose="02020603050405020304" pitchFamily="18" charset="0"/>
              </a:rPr>
              <a:t>Such renovations will support the accreditation process of converting these two institutions into formal industrial training institutes. This accreditation process will ensure that the two institutions will be able to provide various skill training programs that are recognized by the Government of India and are relevant to the latest workforce requirements for major industries and services operating in our region. Graduates from these institutions will earn higher salaries thanks to receiving degrees that are recognized by the government and industry.</a:t>
            </a: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endParaRPr lang="en-IN" sz="600" b="1" dirty="0">
              <a:latin typeface="Times New Roman" panose="02020603050405020304" pitchFamily="18" charset="0"/>
              <a:cs typeface="Times New Roman" panose="02020603050405020304" pitchFamily="18" charset="0"/>
            </a:endParaRPr>
          </a:p>
          <a:p>
            <a:r>
              <a:rPr lang="en-IN" sz="1400" b="1" dirty="0">
                <a:latin typeface="Times New Roman" panose="02020603050405020304" pitchFamily="18" charset="0"/>
                <a:cs typeface="Times New Roman" panose="02020603050405020304" pitchFamily="18" charset="0"/>
              </a:rPr>
              <a:t>New Skill Training Programs at DBHRDC, </a:t>
            </a:r>
            <a:r>
              <a:rPr lang="en-IN" sz="1400" b="1" dirty="0" err="1">
                <a:latin typeface="Times New Roman" panose="02020603050405020304" pitchFamily="18" charset="0"/>
                <a:cs typeface="Times New Roman" panose="02020603050405020304" pitchFamily="18" charset="0"/>
              </a:rPr>
              <a:t>Gagillapuram</a:t>
            </a:r>
            <a:endParaRPr lang="en-IN" sz="1400" dirty="0">
              <a:latin typeface="Times New Roman" panose="02020603050405020304" pitchFamily="18" charset="0"/>
              <a:cs typeface="Times New Roman" panose="02020603050405020304" pitchFamily="18" charset="0"/>
            </a:endParaRPr>
          </a:p>
          <a:p>
            <a:pPr algn="just"/>
            <a:r>
              <a:rPr lang="en-IN" sz="1400" dirty="0">
                <a:latin typeface="Times New Roman" panose="02020603050405020304" pitchFamily="18" charset="0"/>
                <a:cs typeface="Times New Roman" panose="02020603050405020304" pitchFamily="18" charset="0"/>
              </a:rPr>
              <a:t>Since 2008, Don Bosco Human Resource Development Center, (DBHRDC) </a:t>
            </a:r>
            <a:r>
              <a:rPr lang="en-IN" sz="1400" dirty="0" err="1">
                <a:latin typeface="Times New Roman" panose="02020603050405020304" pitchFamily="18" charset="0"/>
                <a:cs typeface="Times New Roman" panose="02020603050405020304" pitchFamily="18" charset="0"/>
              </a:rPr>
              <a:t>Gagillapuram</a:t>
            </a:r>
            <a:r>
              <a:rPr lang="en-IN" sz="1400" dirty="0">
                <a:latin typeface="Times New Roman" panose="02020603050405020304" pitchFamily="18" charset="0"/>
                <a:cs typeface="Times New Roman" panose="02020603050405020304" pitchFamily="18" charset="0"/>
              </a:rPr>
              <a:t>, has been training poor youth in our region in a wide variety of trade skills such as sales, hospitality, tailoring, embroidery, electricals, plumbing, solar panel installation and diagnostics. The campus has integrated facilities to provide regular meals, sports facilities and residential accommodation for students enrolled at the center. Every year between 90 to 120 youth complete various courses over a 3 to 6 month program.</a:t>
            </a: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6365632-435F-4EF0-B38D-643DA88B5092}"/>
              </a:ext>
            </a:extLst>
          </p:cNvPr>
          <p:cNvSpPr txBox="1"/>
          <p:nvPr/>
        </p:nvSpPr>
        <p:spPr>
          <a:xfrm>
            <a:off x="3649031" y="10232571"/>
            <a:ext cx="261610" cy="276999"/>
          </a:xfrm>
          <a:prstGeom prst="rect">
            <a:avLst/>
          </a:prstGeom>
          <a:noFill/>
        </p:spPr>
        <p:txBody>
          <a:bodyPr wrap="none" rtlCol="0">
            <a:spAutoFit/>
          </a:bodyPr>
          <a:lstStyle/>
          <a:p>
            <a:r>
              <a:rPr lang="en-IN" sz="1200" dirty="0">
                <a:latin typeface="Times New Roman" panose="02020603050405020304" pitchFamily="18" charset="0"/>
                <a:cs typeface="Times New Roman" panose="02020603050405020304" pitchFamily="18" charset="0"/>
              </a:rPr>
              <a:t>9</a:t>
            </a:r>
          </a:p>
        </p:txBody>
      </p:sp>
      <p:pic>
        <p:nvPicPr>
          <p:cNvPr id="6" name="Picture 5">
            <a:extLst>
              <a:ext uri="{FF2B5EF4-FFF2-40B4-BE49-F238E27FC236}">
                <a16:creationId xmlns:a16="http://schemas.microsoft.com/office/drawing/2014/main" id="{D8CE20DF-BCA7-47C0-891E-F26FD2C99ECB}"/>
              </a:ext>
            </a:extLst>
          </p:cNvPr>
          <p:cNvPicPr/>
          <p:nvPr/>
        </p:nvPicPr>
        <p:blipFill rotWithShape="1">
          <a:blip r:embed="rId2">
            <a:extLst>
              <a:ext uri="{28A0092B-C50C-407E-A947-70E740481C1C}">
                <a14:useLocalDpi xmlns:a14="http://schemas.microsoft.com/office/drawing/2010/main" val="0"/>
              </a:ext>
            </a:extLst>
          </a:blip>
          <a:srcRect b="11048"/>
          <a:stretch/>
        </p:blipFill>
        <p:spPr bwMode="auto">
          <a:xfrm>
            <a:off x="914081" y="3880964"/>
            <a:ext cx="5731510" cy="3823970"/>
          </a:xfrm>
          <a:prstGeom prst="rect">
            <a:avLst/>
          </a:prstGeom>
          <a:noFill/>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99358FEA-9336-4F0F-868C-677BBBEEF253}"/>
              </a:ext>
            </a:extLst>
          </p:cNvPr>
          <p:cNvSpPr/>
          <p:nvPr/>
        </p:nvSpPr>
        <p:spPr>
          <a:xfrm>
            <a:off x="914081" y="7810243"/>
            <a:ext cx="5731509" cy="342786"/>
          </a:xfrm>
          <a:prstGeom prst="rect">
            <a:avLst/>
          </a:prstGeom>
        </p:spPr>
        <p:txBody>
          <a:bodyPr wrap="square">
            <a:spAutoFit/>
          </a:bodyPr>
          <a:lstStyle/>
          <a:p>
            <a:pPr algn="ctr">
              <a:lnSpc>
                <a:spcPct val="107000"/>
              </a:lnSpc>
              <a:spcAft>
                <a:spcPts val="0"/>
              </a:spcAft>
            </a:pPr>
            <a:r>
              <a:rPr lang="en-IN" sz="1600" dirty="0">
                <a:latin typeface="Times New Roman" panose="02020603050405020304" pitchFamily="18" charset="0"/>
                <a:ea typeface="Calibri" panose="020F0502020204030204" pitchFamily="34" charset="0"/>
                <a:cs typeface="Times New Roman" panose="02020603050405020304" pitchFamily="18" charset="0"/>
              </a:rPr>
              <a:t>New Tailoring Workshop – Don Bosco Technical School, Ongole</a:t>
            </a:r>
            <a:endParaRPr lang="en-IN"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2752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655711-7469-4B0B-B91B-7D03410D5524}"/>
              </a:ext>
            </a:extLst>
          </p:cNvPr>
          <p:cNvSpPr/>
          <p:nvPr/>
        </p:nvSpPr>
        <p:spPr>
          <a:xfrm>
            <a:off x="608011" y="3819278"/>
            <a:ext cx="6343650" cy="6601807"/>
          </a:xfrm>
          <a:prstGeom prst="rect">
            <a:avLst/>
          </a:prstGeom>
        </p:spPr>
        <p:txBody>
          <a:bodyPr wrap="square">
            <a:spAutoFit/>
          </a:bodyPr>
          <a:lstStyle/>
          <a:p>
            <a:pPr algn="just"/>
            <a:r>
              <a:rPr lang="en-IN" sz="1400" dirty="0">
                <a:latin typeface="Times New Roman" panose="02020603050405020304" pitchFamily="18" charset="0"/>
                <a:cs typeface="Times New Roman" panose="02020603050405020304" pitchFamily="18" charset="0"/>
              </a:rPr>
              <a:t>What makes this campus special compared to our other institutions is that a good number of youth receiving training in our center have been rehabilitated through safe homes and homes for abandoned children operated by our organization and our partners. This year thanks to the support of various donors we were able to purchase new machinery to support our tailoring and embroidery program, as well as setup a new beautician program. Between 80 to 85% of graduates from this center are provided with immediate job offers from various small businesses and factories operating in the area.</a:t>
            </a:r>
          </a:p>
          <a:p>
            <a:pPr algn="just"/>
            <a:endParaRPr lang="en-IN" sz="1400" dirty="0">
              <a:latin typeface="Times New Roman" panose="02020603050405020304" pitchFamily="18" charset="0"/>
              <a:cs typeface="Times New Roman" panose="02020603050405020304" pitchFamily="18" charset="0"/>
            </a:endParaRPr>
          </a:p>
          <a:p>
            <a:endParaRPr lang="en-IN" b="1" dirty="0">
              <a:latin typeface="Times New Roman" panose="02020603050405020304" pitchFamily="18" charset="0"/>
              <a:cs typeface="Times New Roman" panose="02020603050405020304" pitchFamily="18" charset="0"/>
            </a:endParaRPr>
          </a:p>
          <a:p>
            <a:endParaRPr lang="en-IN" b="1" dirty="0">
              <a:latin typeface="Times New Roman" panose="02020603050405020304" pitchFamily="18" charset="0"/>
              <a:cs typeface="Times New Roman" panose="02020603050405020304" pitchFamily="18" charset="0"/>
            </a:endParaRPr>
          </a:p>
          <a:p>
            <a:endParaRPr lang="en-IN" b="1" dirty="0">
              <a:latin typeface="Times New Roman" panose="02020603050405020304" pitchFamily="18" charset="0"/>
              <a:cs typeface="Times New Roman" panose="02020603050405020304" pitchFamily="18" charset="0"/>
            </a:endParaRPr>
          </a:p>
          <a:p>
            <a:endParaRPr lang="en-IN" b="1" dirty="0">
              <a:latin typeface="Times New Roman" panose="02020603050405020304" pitchFamily="18" charset="0"/>
              <a:cs typeface="Times New Roman" panose="02020603050405020304" pitchFamily="18" charset="0"/>
            </a:endParaRPr>
          </a:p>
          <a:p>
            <a:endParaRPr lang="en-IN" b="1" dirty="0">
              <a:latin typeface="Times New Roman" panose="02020603050405020304" pitchFamily="18" charset="0"/>
              <a:cs typeface="Times New Roman" panose="02020603050405020304" pitchFamily="18" charset="0"/>
            </a:endParaRPr>
          </a:p>
          <a:p>
            <a:endParaRPr lang="en-IN" b="1" dirty="0">
              <a:latin typeface="Times New Roman" panose="02020603050405020304" pitchFamily="18" charset="0"/>
              <a:cs typeface="Times New Roman" panose="02020603050405020304" pitchFamily="18" charset="0"/>
            </a:endParaRPr>
          </a:p>
          <a:p>
            <a:endParaRPr lang="en-IN" b="1" dirty="0">
              <a:latin typeface="Times New Roman" panose="02020603050405020304" pitchFamily="18" charset="0"/>
              <a:cs typeface="Times New Roman" panose="02020603050405020304" pitchFamily="18" charset="0"/>
            </a:endParaRPr>
          </a:p>
          <a:p>
            <a:endParaRPr lang="en-IN" b="1" dirty="0">
              <a:latin typeface="Times New Roman" panose="02020603050405020304" pitchFamily="18" charset="0"/>
              <a:cs typeface="Times New Roman" panose="02020603050405020304" pitchFamily="18" charset="0"/>
            </a:endParaRPr>
          </a:p>
          <a:p>
            <a:endParaRPr lang="en-IN" b="1" dirty="0">
              <a:latin typeface="Times New Roman" panose="02020603050405020304" pitchFamily="18" charset="0"/>
              <a:cs typeface="Times New Roman" panose="02020603050405020304" pitchFamily="18" charset="0"/>
            </a:endParaRPr>
          </a:p>
          <a:p>
            <a:endParaRPr lang="en-IN" sz="500" b="1" dirty="0">
              <a:latin typeface="Times New Roman" panose="02020603050405020304" pitchFamily="18" charset="0"/>
              <a:cs typeface="Times New Roman" panose="02020603050405020304" pitchFamily="18" charset="0"/>
            </a:endParaRPr>
          </a:p>
          <a:p>
            <a:pPr algn="ctr"/>
            <a:r>
              <a:rPr lang="en-IN" sz="1400" dirty="0">
                <a:latin typeface="Times New Roman" panose="02020603050405020304" pitchFamily="18" charset="0"/>
                <a:cs typeface="Times New Roman" panose="02020603050405020304" pitchFamily="18" charset="0"/>
              </a:rPr>
              <a:t>Job Mela – </a:t>
            </a:r>
            <a:r>
              <a:rPr lang="en-IN" sz="1400" dirty="0" err="1">
                <a:latin typeface="Times New Roman" panose="02020603050405020304" pitchFamily="18" charset="0"/>
                <a:cs typeface="Times New Roman" panose="02020603050405020304" pitchFamily="18" charset="0"/>
              </a:rPr>
              <a:t>Sanath</a:t>
            </a:r>
            <a:r>
              <a:rPr lang="en-IN" sz="1400" dirty="0">
                <a:latin typeface="Times New Roman" panose="02020603050405020304" pitchFamily="18" charset="0"/>
                <a:cs typeface="Times New Roman" panose="02020603050405020304" pitchFamily="18" charset="0"/>
              </a:rPr>
              <a:t> Nagar, Hyderabad</a:t>
            </a:r>
          </a:p>
          <a:p>
            <a:pPr algn="ctr"/>
            <a:endParaRPr lang="en-IN" sz="900" dirty="0">
              <a:latin typeface="Times New Roman" panose="02020603050405020304" pitchFamily="18" charset="0"/>
              <a:cs typeface="Times New Roman" panose="02020603050405020304" pitchFamily="18" charset="0"/>
            </a:endParaRPr>
          </a:p>
          <a:p>
            <a:r>
              <a:rPr lang="en-IN" b="1" dirty="0">
                <a:latin typeface="Times New Roman" panose="02020603050405020304" pitchFamily="18" charset="0"/>
                <a:cs typeface="Times New Roman" panose="02020603050405020304" pitchFamily="18" charset="0"/>
              </a:rPr>
              <a:t>Youth Services </a:t>
            </a:r>
            <a:endParaRPr lang="en-IN" dirty="0">
              <a:latin typeface="Times New Roman" panose="02020603050405020304" pitchFamily="18" charset="0"/>
              <a:cs typeface="Times New Roman" panose="02020603050405020304" pitchFamily="18" charset="0"/>
            </a:endParaRPr>
          </a:p>
          <a:p>
            <a:pPr algn="just"/>
            <a:r>
              <a:rPr lang="en-IN" sz="1400" dirty="0">
                <a:latin typeface="Times New Roman" panose="02020603050405020304" pitchFamily="18" charset="0"/>
                <a:cs typeface="Times New Roman" panose="02020603050405020304" pitchFamily="18" charset="0"/>
              </a:rPr>
              <a:t>Our organization was established primarily to serve youth and young people. Apart from education, skill training and rehabilitation of abandoned children. Our organization is focused on providing various youth services to help youth in our region. Outlined below are the youth services we offer and the programs we have implemented over the past financial year.</a:t>
            </a:r>
          </a:p>
          <a:p>
            <a:pPr algn="just"/>
            <a:endParaRPr lang="en-IN" sz="1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6365632-435F-4EF0-B38D-643DA88B5092}"/>
              </a:ext>
            </a:extLst>
          </p:cNvPr>
          <p:cNvSpPr txBox="1"/>
          <p:nvPr/>
        </p:nvSpPr>
        <p:spPr>
          <a:xfrm>
            <a:off x="3649031" y="10232571"/>
            <a:ext cx="338554" cy="276999"/>
          </a:xfrm>
          <a:prstGeom prst="rect">
            <a:avLst/>
          </a:prstGeom>
          <a:noFill/>
        </p:spPr>
        <p:txBody>
          <a:bodyPr wrap="none" rtlCol="0">
            <a:spAutoFit/>
          </a:bodyPr>
          <a:lstStyle/>
          <a:p>
            <a:r>
              <a:rPr lang="en-IN" sz="1200" dirty="0">
                <a:latin typeface="Times New Roman" panose="02020603050405020304" pitchFamily="18" charset="0"/>
                <a:cs typeface="Times New Roman" panose="02020603050405020304" pitchFamily="18" charset="0"/>
              </a:rPr>
              <a:t>10</a:t>
            </a:r>
          </a:p>
        </p:txBody>
      </p:sp>
      <p:pic>
        <p:nvPicPr>
          <p:cNvPr id="8" name="Picture 7">
            <a:extLst>
              <a:ext uri="{FF2B5EF4-FFF2-40B4-BE49-F238E27FC236}">
                <a16:creationId xmlns:a16="http://schemas.microsoft.com/office/drawing/2014/main" id="{70155766-10EC-4A74-8B03-45D808C2F111}"/>
              </a:ext>
            </a:extLst>
          </p:cNvPr>
          <p:cNvPicPr/>
          <p:nvPr/>
        </p:nvPicPr>
        <p:blipFill rotWithShape="1">
          <a:blip r:embed="rId2" cstate="print">
            <a:extLst>
              <a:ext uri="{28A0092B-C50C-407E-A947-70E740481C1C}">
                <a14:useLocalDpi xmlns:a14="http://schemas.microsoft.com/office/drawing/2010/main" val="0"/>
              </a:ext>
            </a:extLst>
          </a:blip>
          <a:srcRect t="41801"/>
          <a:stretch/>
        </p:blipFill>
        <p:spPr bwMode="auto">
          <a:xfrm>
            <a:off x="914082" y="703178"/>
            <a:ext cx="5731510" cy="2501900"/>
          </a:xfrm>
          <a:prstGeom prst="rect">
            <a:avLst/>
          </a:prstGeom>
          <a:ln>
            <a:noFill/>
          </a:ln>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D79F3CBF-C9EC-4B33-B1CA-3623FCEBCA95}"/>
              </a:ext>
            </a:extLst>
          </p:cNvPr>
          <p:cNvSpPr/>
          <p:nvPr/>
        </p:nvSpPr>
        <p:spPr>
          <a:xfrm>
            <a:off x="826449" y="3241174"/>
            <a:ext cx="5906774" cy="542008"/>
          </a:xfrm>
          <a:prstGeom prst="rect">
            <a:avLst/>
          </a:prstGeom>
        </p:spPr>
        <p:txBody>
          <a:bodyPr wrap="square">
            <a:spAutoFit/>
          </a:bodyPr>
          <a:lstStyle/>
          <a:p>
            <a:pPr algn="ctr">
              <a:spcAft>
                <a:spcPts val="0"/>
              </a:spcAft>
            </a:pPr>
            <a:r>
              <a:rPr lang="en-IN" sz="1400" dirty="0">
                <a:latin typeface="Times New Roman" panose="02020603050405020304" pitchFamily="18" charset="0"/>
                <a:ea typeface="Calibri" panose="020F0502020204030204" pitchFamily="34" charset="0"/>
                <a:cs typeface="Times New Roman" panose="02020603050405020304" pitchFamily="18" charset="0"/>
              </a:rPr>
              <a:t>New Equipment at Don Bosco Human Resource Development Center, </a:t>
            </a:r>
            <a:r>
              <a:rPr lang="en-IN" sz="1400" dirty="0" err="1">
                <a:latin typeface="Times New Roman" panose="02020603050405020304" pitchFamily="18" charset="0"/>
                <a:ea typeface="Calibri" panose="020F0502020204030204" pitchFamily="34" charset="0"/>
                <a:cs typeface="Times New Roman" panose="02020603050405020304" pitchFamily="18" charset="0"/>
              </a:rPr>
              <a:t>Gagillapuram</a:t>
            </a:r>
            <a:r>
              <a:rPr lang="en-IN" sz="1400" dirty="0">
                <a:latin typeface="Times New Roman" panose="02020603050405020304" pitchFamily="18" charset="0"/>
                <a:ea typeface="Calibri" panose="020F0502020204030204" pitchFamily="34" charset="0"/>
                <a:cs typeface="Times New Roman" panose="02020603050405020304" pitchFamily="18" charset="0"/>
              </a:rPr>
              <a:t>, Telangana</a:t>
            </a:r>
            <a:endParaRPr lang="en-IN"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7CC8326A-6178-4BC3-9B6A-CB4850A56F9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496588" y="5720217"/>
            <a:ext cx="4566495" cy="2569096"/>
          </a:xfrm>
          <a:prstGeom prst="rect">
            <a:avLst/>
          </a:prstGeom>
        </p:spPr>
      </p:pic>
    </p:spTree>
    <p:extLst>
      <p:ext uri="{BB962C8B-B14F-4D97-AF65-F5344CB8AC3E}">
        <p14:creationId xmlns:p14="http://schemas.microsoft.com/office/powerpoint/2010/main" val="610500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655711-7469-4B0B-B91B-7D03410D5524}"/>
              </a:ext>
            </a:extLst>
          </p:cNvPr>
          <p:cNvSpPr/>
          <p:nvPr/>
        </p:nvSpPr>
        <p:spPr>
          <a:xfrm>
            <a:off x="608011" y="618878"/>
            <a:ext cx="6343650" cy="5570756"/>
          </a:xfrm>
          <a:prstGeom prst="rect">
            <a:avLst/>
          </a:prstGeom>
        </p:spPr>
        <p:txBody>
          <a:bodyPr wrap="square">
            <a:spAutoFit/>
          </a:bodyPr>
          <a:lstStyle/>
          <a:p>
            <a:pPr algn="just"/>
            <a:r>
              <a:rPr lang="en-IN" b="1" dirty="0">
                <a:latin typeface="Times New Roman" panose="02020603050405020304" pitchFamily="18" charset="0"/>
                <a:cs typeface="Times New Roman" panose="02020603050405020304" pitchFamily="18" charset="0"/>
              </a:rPr>
              <a:t>Job Placement and Career Services</a:t>
            </a:r>
            <a:endParaRPr lang="en-IN" dirty="0">
              <a:latin typeface="Times New Roman" panose="02020603050405020304" pitchFamily="18" charset="0"/>
              <a:cs typeface="Times New Roman" panose="02020603050405020304" pitchFamily="18" charset="0"/>
            </a:endParaRPr>
          </a:p>
          <a:p>
            <a:pPr algn="just"/>
            <a:r>
              <a:rPr lang="en-IN" sz="1400" dirty="0">
                <a:latin typeface="Times New Roman" panose="02020603050405020304" pitchFamily="18" charset="0"/>
                <a:cs typeface="Times New Roman" panose="02020603050405020304" pitchFamily="18" charset="0"/>
              </a:rPr>
              <a:t>Due to the demographics of our region and the demographics of the people we serve. A significant number of students enrolled in our schools, colleges and technical schools come from households where their parents have not received a formal education. Such youth require assistance to choosing an appropriate career path for themselves based upon their personality and strengthens. </a:t>
            </a:r>
          </a:p>
          <a:p>
            <a:pPr algn="just"/>
            <a:endParaRPr lang="en-IN" sz="600" dirty="0">
              <a:latin typeface="Times New Roman" panose="02020603050405020304" pitchFamily="18" charset="0"/>
              <a:cs typeface="Times New Roman" panose="02020603050405020304" pitchFamily="18" charset="0"/>
            </a:endParaRPr>
          </a:p>
          <a:p>
            <a:pPr algn="just"/>
            <a:r>
              <a:rPr lang="en-IN" sz="1400" dirty="0">
                <a:latin typeface="Times New Roman" panose="02020603050405020304" pitchFamily="18" charset="0"/>
                <a:cs typeface="Times New Roman" panose="02020603050405020304" pitchFamily="18" charset="0"/>
              </a:rPr>
              <a:t>Since 2004 we have been providing career services to youth who belong to our institutional network and poor youth seeking assistance to find employment in Hyderabad. Every year close to 3,500 youth benefit from the careers office operated by our organization. This year we were able to further develop our careers office by launching an App and new Website – DonBoscoJobs.org to provide various youth services to youth in our region. Outlined are the youth services we provide to youth:</a:t>
            </a:r>
          </a:p>
          <a:p>
            <a:pPr algn="just"/>
            <a:endParaRPr lang="en-IN" sz="600" dirty="0">
              <a:latin typeface="Times New Roman" panose="02020603050405020304" pitchFamily="18" charset="0"/>
              <a:cs typeface="Times New Roman" panose="02020603050405020304" pitchFamily="18" charset="0"/>
            </a:endParaRPr>
          </a:p>
          <a:p>
            <a:pPr marL="360363" lvl="0" indent="-192088" algn="just">
              <a:buFont typeface="Arial" panose="020B0604020202020204" pitchFamily="34" charset="0"/>
              <a:buChar char="•"/>
            </a:pPr>
            <a:r>
              <a:rPr lang="en-IN" sz="1400" dirty="0">
                <a:latin typeface="Times New Roman" panose="02020603050405020304" pitchFamily="18" charset="0"/>
                <a:cs typeface="Times New Roman" panose="02020603050405020304" pitchFamily="18" charset="0"/>
              </a:rPr>
              <a:t>Career Guidance and Resume Writing</a:t>
            </a:r>
          </a:p>
          <a:p>
            <a:pPr marL="360363" lvl="0" indent="-192088" algn="just">
              <a:buFont typeface="Arial" panose="020B0604020202020204" pitchFamily="34" charset="0"/>
              <a:buChar char="•"/>
            </a:pPr>
            <a:r>
              <a:rPr lang="en-IN" sz="1400" dirty="0">
                <a:latin typeface="Times New Roman" panose="02020603050405020304" pitchFamily="18" charset="0"/>
                <a:cs typeface="Times New Roman" panose="02020603050405020304" pitchFamily="18" charset="0"/>
              </a:rPr>
              <a:t>Job Placement Program with our Network of Employers</a:t>
            </a:r>
          </a:p>
          <a:p>
            <a:pPr marL="360363" lvl="0" indent="-192088" algn="just">
              <a:buFont typeface="Arial" panose="020B0604020202020204" pitchFamily="34" charset="0"/>
              <a:buChar char="•"/>
            </a:pPr>
            <a:r>
              <a:rPr lang="en-IN" sz="1400" dirty="0">
                <a:latin typeface="Times New Roman" panose="02020603050405020304" pitchFamily="18" charset="0"/>
                <a:cs typeface="Times New Roman" panose="02020603050405020304" pitchFamily="18" charset="0"/>
              </a:rPr>
              <a:t>Preparation for Job Interviews and Essential Work Place Skills</a:t>
            </a:r>
          </a:p>
          <a:p>
            <a:pPr marL="360363" lvl="0" indent="-192088" algn="just">
              <a:buFont typeface="Arial" panose="020B0604020202020204" pitchFamily="34" charset="0"/>
              <a:buChar char="•"/>
            </a:pPr>
            <a:r>
              <a:rPr lang="en-IN" sz="1400" dirty="0">
                <a:latin typeface="Times New Roman" panose="02020603050405020304" pitchFamily="18" charset="0"/>
                <a:cs typeface="Times New Roman" panose="02020603050405020304" pitchFamily="18" charset="0"/>
              </a:rPr>
              <a:t>Career Workshops in Private and Government Schools and Colleges</a:t>
            </a:r>
          </a:p>
          <a:p>
            <a:pPr algn="just"/>
            <a:r>
              <a:rPr lang="en-IN" sz="1400" dirty="0">
                <a:latin typeface="Times New Roman" panose="02020603050405020304" pitchFamily="18" charset="0"/>
                <a:cs typeface="Times New Roman" panose="02020603050405020304" pitchFamily="18" charset="0"/>
              </a:rPr>
              <a:t> </a:t>
            </a:r>
          </a:p>
          <a:p>
            <a:pPr algn="just"/>
            <a:r>
              <a:rPr lang="en-IN" b="1" dirty="0">
                <a:latin typeface="Times New Roman" panose="02020603050405020304" pitchFamily="18" charset="0"/>
                <a:cs typeface="Times New Roman" panose="02020603050405020304" pitchFamily="18" charset="0"/>
              </a:rPr>
              <a:t>Program Impact</a:t>
            </a:r>
            <a:endParaRPr lang="en-IN" dirty="0">
              <a:latin typeface="Times New Roman" panose="02020603050405020304" pitchFamily="18" charset="0"/>
              <a:cs typeface="Times New Roman" panose="02020603050405020304" pitchFamily="18" charset="0"/>
            </a:endParaRPr>
          </a:p>
          <a:p>
            <a:pPr algn="just"/>
            <a:r>
              <a:rPr lang="en-IN" sz="1400" dirty="0">
                <a:latin typeface="Times New Roman" panose="02020603050405020304" pitchFamily="18" charset="0"/>
                <a:cs typeface="Times New Roman" panose="02020603050405020304" pitchFamily="18" charset="0"/>
              </a:rPr>
              <a:t>Every month between 80 to 110 youth seek services from our Careers Offices, we have a network of 35 businesses that recruit youth seeking job assistance from our office, and every quarter we organize Job Melas in Hyderabad where youth can meet with prospective employers at our main office at </a:t>
            </a:r>
            <a:r>
              <a:rPr lang="en-IN" sz="1400" dirty="0" err="1">
                <a:latin typeface="Times New Roman" panose="02020603050405020304" pitchFamily="18" charset="0"/>
                <a:cs typeface="Times New Roman" panose="02020603050405020304" pitchFamily="18" charset="0"/>
              </a:rPr>
              <a:t>Sanath</a:t>
            </a:r>
            <a:r>
              <a:rPr lang="en-IN" sz="1400" dirty="0">
                <a:latin typeface="Times New Roman" panose="02020603050405020304" pitchFamily="18" charset="0"/>
                <a:cs typeface="Times New Roman" panose="02020603050405020304" pitchFamily="18" charset="0"/>
              </a:rPr>
              <a:t> Nagar. We also organize between 35 to 60 career workshops in various high schools, colleges and technical schools in our region. Outlined below is the impact of the program:</a:t>
            </a:r>
          </a:p>
        </p:txBody>
      </p:sp>
      <p:sp>
        <p:nvSpPr>
          <p:cNvPr id="7" name="TextBox 6">
            <a:extLst>
              <a:ext uri="{FF2B5EF4-FFF2-40B4-BE49-F238E27FC236}">
                <a16:creationId xmlns:a16="http://schemas.microsoft.com/office/drawing/2014/main" id="{36365632-435F-4EF0-B38D-643DA88B5092}"/>
              </a:ext>
            </a:extLst>
          </p:cNvPr>
          <p:cNvSpPr txBox="1"/>
          <p:nvPr/>
        </p:nvSpPr>
        <p:spPr>
          <a:xfrm>
            <a:off x="3649031" y="10232571"/>
            <a:ext cx="332848" cy="276999"/>
          </a:xfrm>
          <a:prstGeom prst="rect">
            <a:avLst/>
          </a:prstGeom>
          <a:noFill/>
        </p:spPr>
        <p:txBody>
          <a:bodyPr wrap="none" rtlCol="0">
            <a:spAutoFit/>
          </a:bodyPr>
          <a:lstStyle/>
          <a:p>
            <a:r>
              <a:rPr lang="en-IN" sz="1200" dirty="0">
                <a:latin typeface="Times New Roman" panose="02020603050405020304" pitchFamily="18" charset="0"/>
                <a:cs typeface="Times New Roman" panose="02020603050405020304" pitchFamily="18" charset="0"/>
              </a:rPr>
              <a:t>11</a:t>
            </a:r>
          </a:p>
        </p:txBody>
      </p:sp>
      <p:graphicFrame>
        <p:nvGraphicFramePr>
          <p:cNvPr id="6" name="Table 5">
            <a:extLst>
              <a:ext uri="{FF2B5EF4-FFF2-40B4-BE49-F238E27FC236}">
                <a16:creationId xmlns:a16="http://schemas.microsoft.com/office/drawing/2014/main" id="{A409D0F2-B4F8-4C9B-A0AF-2A374FE77D49}"/>
              </a:ext>
            </a:extLst>
          </p:cNvPr>
          <p:cNvGraphicFramePr>
            <a:graphicFrameLocks noGrp="1"/>
          </p:cNvGraphicFramePr>
          <p:nvPr>
            <p:extLst>
              <p:ext uri="{D42A27DB-BD31-4B8C-83A1-F6EECF244321}">
                <p14:modId xmlns:p14="http://schemas.microsoft.com/office/powerpoint/2010/main" val="4102787807"/>
              </p:ext>
            </p:extLst>
          </p:nvPr>
        </p:nvGraphicFramePr>
        <p:xfrm>
          <a:off x="709090" y="6257874"/>
          <a:ext cx="6114196" cy="2095500"/>
        </p:xfrm>
        <a:graphic>
          <a:graphicData uri="http://schemas.openxmlformats.org/drawingml/2006/table">
            <a:tbl>
              <a:tblPr firstRow="1" firstCol="1" bandRow="1">
                <a:tableStyleId>{5C22544A-7EE6-4342-B048-85BDC9FD1C3A}</a:tableStyleId>
              </a:tblPr>
              <a:tblGrid>
                <a:gridCol w="2949488">
                  <a:extLst>
                    <a:ext uri="{9D8B030D-6E8A-4147-A177-3AD203B41FA5}">
                      <a16:colId xmlns:a16="http://schemas.microsoft.com/office/drawing/2014/main" val="1983721523"/>
                    </a:ext>
                  </a:extLst>
                </a:gridCol>
                <a:gridCol w="1054087">
                  <a:extLst>
                    <a:ext uri="{9D8B030D-6E8A-4147-A177-3AD203B41FA5}">
                      <a16:colId xmlns:a16="http://schemas.microsoft.com/office/drawing/2014/main" val="2702597774"/>
                    </a:ext>
                  </a:extLst>
                </a:gridCol>
                <a:gridCol w="1054087">
                  <a:extLst>
                    <a:ext uri="{9D8B030D-6E8A-4147-A177-3AD203B41FA5}">
                      <a16:colId xmlns:a16="http://schemas.microsoft.com/office/drawing/2014/main" val="4199027429"/>
                    </a:ext>
                  </a:extLst>
                </a:gridCol>
                <a:gridCol w="1056534">
                  <a:extLst>
                    <a:ext uri="{9D8B030D-6E8A-4147-A177-3AD203B41FA5}">
                      <a16:colId xmlns:a16="http://schemas.microsoft.com/office/drawing/2014/main" val="352727056"/>
                    </a:ext>
                  </a:extLst>
                </a:gridCol>
              </a:tblGrid>
              <a:tr h="190500">
                <a:tc>
                  <a:txBody>
                    <a:bodyPr/>
                    <a:lstStyle/>
                    <a:p>
                      <a:pPr algn="ctr">
                        <a:lnSpc>
                          <a:spcPct val="107000"/>
                        </a:lnSpc>
                        <a:spcAft>
                          <a:spcPts val="0"/>
                        </a:spcAft>
                      </a:pPr>
                      <a:r>
                        <a:rPr lang="en-IN" sz="1000" b="0">
                          <a:solidFill>
                            <a:schemeClr val="tx1"/>
                          </a:solidFill>
                          <a:effectLst/>
                          <a:latin typeface="Times New Roman" panose="02020603050405020304" pitchFamily="18" charset="0"/>
                          <a:cs typeface="Times New Roman" panose="02020603050405020304" pitchFamily="18" charset="0"/>
                        </a:rPr>
                        <a:t>Item</a:t>
                      </a:r>
                      <a:endParaRPr lang="en-IN" sz="11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lnSpc>
                          <a:spcPct val="107000"/>
                        </a:lnSpc>
                        <a:spcAft>
                          <a:spcPts val="0"/>
                        </a:spcAft>
                      </a:pPr>
                      <a:r>
                        <a:rPr lang="en-IN" sz="1000" b="0">
                          <a:solidFill>
                            <a:schemeClr val="tx1"/>
                          </a:solidFill>
                          <a:effectLst/>
                          <a:latin typeface="Times New Roman" panose="02020603050405020304" pitchFamily="18" charset="0"/>
                          <a:cs typeface="Times New Roman" panose="02020603050405020304" pitchFamily="18" charset="0"/>
                        </a:rPr>
                        <a:t>Timeline: April, 2021 to March, 2022</a:t>
                      </a:r>
                      <a:endParaRPr lang="en-IN" sz="11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419123354"/>
                  </a:ext>
                </a:extLst>
              </a:tr>
              <a:tr h="190500">
                <a:tc>
                  <a:txBody>
                    <a:bodyPr/>
                    <a:lstStyle/>
                    <a:p>
                      <a:pPr algn="ctr">
                        <a:lnSpc>
                          <a:spcPct val="107000"/>
                        </a:lnSpc>
                        <a:spcAft>
                          <a:spcPts val="0"/>
                        </a:spcAft>
                      </a:pPr>
                      <a:r>
                        <a:rPr lang="en-IN" sz="1000" b="0">
                          <a:solidFill>
                            <a:schemeClr val="tx1"/>
                          </a:solidFill>
                          <a:effectLst/>
                          <a:latin typeface="Times New Roman" panose="02020603050405020304" pitchFamily="18" charset="0"/>
                          <a:cs typeface="Times New Roman" panose="02020603050405020304" pitchFamily="18" charset="0"/>
                        </a:rPr>
                        <a:t>No. of Registered Job Seekers</a:t>
                      </a:r>
                      <a:endParaRPr lang="en-IN" sz="11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lnSpc>
                          <a:spcPct val="107000"/>
                        </a:lnSpc>
                        <a:spcAft>
                          <a:spcPts val="0"/>
                        </a:spcAft>
                      </a:pPr>
                      <a:r>
                        <a:rPr lang="en-IN" sz="1000" b="0">
                          <a:solidFill>
                            <a:schemeClr val="tx1"/>
                          </a:solidFill>
                          <a:effectLst/>
                          <a:latin typeface="Times New Roman" panose="02020603050405020304" pitchFamily="18" charset="0"/>
                          <a:cs typeface="Times New Roman" panose="02020603050405020304" pitchFamily="18" charset="0"/>
                        </a:rPr>
                        <a:t>989</a:t>
                      </a:r>
                      <a:endParaRPr lang="en-IN" sz="11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96751232"/>
                  </a:ext>
                </a:extLst>
              </a:tr>
              <a:tr h="190500">
                <a:tc>
                  <a:txBody>
                    <a:bodyPr/>
                    <a:lstStyle/>
                    <a:p>
                      <a:pPr algn="ctr">
                        <a:lnSpc>
                          <a:spcPct val="107000"/>
                        </a:lnSpc>
                        <a:spcAft>
                          <a:spcPts val="0"/>
                        </a:spcAft>
                      </a:pPr>
                      <a:r>
                        <a:rPr lang="en-IN" sz="1000" b="0">
                          <a:solidFill>
                            <a:schemeClr val="tx1"/>
                          </a:solidFill>
                          <a:effectLst/>
                          <a:latin typeface="Times New Roman" panose="02020603050405020304" pitchFamily="18" charset="0"/>
                          <a:cs typeface="Times New Roman" panose="02020603050405020304" pitchFamily="18" charset="0"/>
                        </a:rPr>
                        <a:t>Item</a:t>
                      </a:r>
                      <a:endParaRPr lang="en-IN" sz="11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IN" sz="1000" b="0">
                          <a:solidFill>
                            <a:schemeClr val="tx1"/>
                          </a:solidFill>
                          <a:effectLst/>
                          <a:latin typeface="Times New Roman" panose="02020603050405020304" pitchFamily="18" charset="0"/>
                          <a:cs typeface="Times New Roman" panose="02020603050405020304" pitchFamily="18" charset="0"/>
                        </a:rPr>
                        <a:t>Male</a:t>
                      </a:r>
                      <a:endParaRPr lang="en-IN" sz="11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IN" sz="1000" b="0">
                          <a:solidFill>
                            <a:schemeClr val="tx1"/>
                          </a:solidFill>
                          <a:effectLst/>
                          <a:latin typeface="Times New Roman" panose="02020603050405020304" pitchFamily="18" charset="0"/>
                          <a:cs typeface="Times New Roman" panose="02020603050405020304" pitchFamily="18" charset="0"/>
                        </a:rPr>
                        <a:t>Female</a:t>
                      </a:r>
                      <a:endParaRPr lang="en-IN" sz="11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IN" sz="1000" b="0">
                          <a:solidFill>
                            <a:schemeClr val="tx1"/>
                          </a:solidFill>
                          <a:effectLst/>
                          <a:latin typeface="Times New Roman" panose="02020603050405020304" pitchFamily="18" charset="0"/>
                          <a:cs typeface="Times New Roman" panose="02020603050405020304" pitchFamily="18" charset="0"/>
                        </a:rPr>
                        <a:t>Total</a:t>
                      </a:r>
                      <a:endParaRPr lang="en-IN" sz="11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2307865"/>
                  </a:ext>
                </a:extLst>
              </a:tr>
              <a:tr h="190500">
                <a:tc gridSpan="4">
                  <a:txBody>
                    <a:bodyPr/>
                    <a:lstStyle/>
                    <a:p>
                      <a:pPr>
                        <a:lnSpc>
                          <a:spcPct val="107000"/>
                        </a:lnSpc>
                        <a:spcAft>
                          <a:spcPts val="0"/>
                        </a:spcAft>
                      </a:pPr>
                      <a:r>
                        <a:rPr lang="en-IN" sz="1000" b="0">
                          <a:solidFill>
                            <a:schemeClr val="tx1"/>
                          </a:solidFill>
                          <a:effectLst/>
                          <a:latin typeface="Times New Roman" panose="02020603050405020304" pitchFamily="18" charset="0"/>
                          <a:cs typeface="Times New Roman" panose="02020603050405020304" pitchFamily="18" charset="0"/>
                        </a:rPr>
                        <a:t>Employment History</a:t>
                      </a:r>
                      <a:endParaRPr lang="en-IN" sz="11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188354218"/>
                  </a:ext>
                </a:extLst>
              </a:tr>
              <a:tr h="190500">
                <a:tc>
                  <a:txBody>
                    <a:bodyPr/>
                    <a:lstStyle/>
                    <a:p>
                      <a:pPr algn="r">
                        <a:lnSpc>
                          <a:spcPct val="107000"/>
                        </a:lnSpc>
                        <a:spcAft>
                          <a:spcPts val="0"/>
                        </a:spcAft>
                      </a:pPr>
                      <a:r>
                        <a:rPr lang="en-IN" sz="1000" b="0">
                          <a:solidFill>
                            <a:schemeClr val="tx1"/>
                          </a:solidFill>
                          <a:effectLst/>
                          <a:latin typeface="Times New Roman" panose="02020603050405020304" pitchFamily="18" charset="0"/>
                          <a:cs typeface="Times New Roman" panose="02020603050405020304" pitchFamily="18" charset="0"/>
                        </a:rPr>
                        <a:t> New Job Seeker </a:t>
                      </a:r>
                      <a:endParaRPr lang="en-IN" sz="11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IN" sz="1000" b="0">
                          <a:solidFill>
                            <a:schemeClr val="tx1"/>
                          </a:solidFill>
                          <a:effectLst/>
                          <a:latin typeface="Times New Roman" panose="02020603050405020304" pitchFamily="18" charset="0"/>
                          <a:cs typeface="Times New Roman" panose="02020603050405020304" pitchFamily="18" charset="0"/>
                        </a:rPr>
                        <a:t>        265 </a:t>
                      </a:r>
                      <a:endParaRPr lang="en-IN" sz="11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IN" sz="1000" b="0">
                          <a:solidFill>
                            <a:schemeClr val="tx1"/>
                          </a:solidFill>
                          <a:effectLst/>
                          <a:latin typeface="Times New Roman" panose="02020603050405020304" pitchFamily="18" charset="0"/>
                          <a:cs typeface="Times New Roman" panose="02020603050405020304" pitchFamily="18" charset="0"/>
                        </a:rPr>
                        <a:t>        182 </a:t>
                      </a:r>
                      <a:endParaRPr lang="en-IN" sz="11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IN" sz="1000" b="0">
                          <a:solidFill>
                            <a:schemeClr val="tx1"/>
                          </a:solidFill>
                          <a:effectLst/>
                          <a:latin typeface="Times New Roman" panose="02020603050405020304" pitchFamily="18" charset="0"/>
                          <a:cs typeface="Times New Roman" panose="02020603050405020304" pitchFamily="18" charset="0"/>
                        </a:rPr>
                        <a:t>        447 </a:t>
                      </a:r>
                      <a:endParaRPr lang="en-IN" sz="11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9527878"/>
                  </a:ext>
                </a:extLst>
              </a:tr>
              <a:tr h="190500">
                <a:tc>
                  <a:txBody>
                    <a:bodyPr/>
                    <a:lstStyle/>
                    <a:p>
                      <a:pPr algn="r">
                        <a:lnSpc>
                          <a:spcPct val="107000"/>
                        </a:lnSpc>
                        <a:spcAft>
                          <a:spcPts val="0"/>
                        </a:spcAft>
                      </a:pPr>
                      <a:r>
                        <a:rPr lang="en-IN" sz="1000" b="0">
                          <a:solidFill>
                            <a:schemeClr val="tx1"/>
                          </a:solidFill>
                          <a:effectLst/>
                          <a:latin typeface="Times New Roman" panose="02020603050405020304" pitchFamily="18" charset="0"/>
                          <a:cs typeface="Times New Roman" panose="02020603050405020304" pitchFamily="18" charset="0"/>
                        </a:rPr>
                        <a:t> Employed </a:t>
                      </a:r>
                      <a:endParaRPr lang="en-IN" sz="11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IN" sz="1000" b="0">
                          <a:solidFill>
                            <a:schemeClr val="tx1"/>
                          </a:solidFill>
                          <a:effectLst/>
                          <a:latin typeface="Times New Roman" panose="02020603050405020304" pitchFamily="18" charset="0"/>
                          <a:cs typeface="Times New Roman" panose="02020603050405020304" pitchFamily="18" charset="0"/>
                        </a:rPr>
                        <a:t>        307 </a:t>
                      </a:r>
                      <a:endParaRPr lang="en-IN" sz="11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IN" sz="1000" b="0">
                          <a:solidFill>
                            <a:schemeClr val="tx1"/>
                          </a:solidFill>
                          <a:effectLst/>
                          <a:latin typeface="Times New Roman" panose="02020603050405020304" pitchFamily="18" charset="0"/>
                          <a:cs typeface="Times New Roman" panose="02020603050405020304" pitchFamily="18" charset="0"/>
                        </a:rPr>
                        <a:t>        199 </a:t>
                      </a:r>
                      <a:endParaRPr lang="en-IN" sz="11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IN" sz="1000" b="0">
                          <a:solidFill>
                            <a:schemeClr val="tx1"/>
                          </a:solidFill>
                          <a:effectLst/>
                          <a:latin typeface="Times New Roman" panose="02020603050405020304" pitchFamily="18" charset="0"/>
                          <a:cs typeface="Times New Roman" panose="02020603050405020304" pitchFamily="18" charset="0"/>
                        </a:rPr>
                        <a:t>        506 </a:t>
                      </a:r>
                      <a:endParaRPr lang="en-IN" sz="11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6550697"/>
                  </a:ext>
                </a:extLst>
              </a:tr>
              <a:tr h="190500">
                <a:tc gridSpan="4">
                  <a:txBody>
                    <a:bodyPr/>
                    <a:lstStyle/>
                    <a:p>
                      <a:pPr>
                        <a:lnSpc>
                          <a:spcPct val="107000"/>
                        </a:lnSpc>
                        <a:spcAft>
                          <a:spcPts val="0"/>
                        </a:spcAft>
                      </a:pPr>
                      <a:r>
                        <a:rPr lang="en-IN" sz="1000" b="0">
                          <a:solidFill>
                            <a:schemeClr val="tx1"/>
                          </a:solidFill>
                          <a:effectLst/>
                          <a:latin typeface="Times New Roman" panose="02020603050405020304" pitchFamily="18" charset="0"/>
                          <a:cs typeface="Times New Roman" panose="02020603050405020304" pitchFamily="18" charset="0"/>
                        </a:rPr>
                        <a:t>Work Experience</a:t>
                      </a:r>
                      <a:endParaRPr lang="en-IN" sz="11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679287890"/>
                  </a:ext>
                </a:extLst>
              </a:tr>
              <a:tr h="190500">
                <a:tc>
                  <a:txBody>
                    <a:bodyPr/>
                    <a:lstStyle/>
                    <a:p>
                      <a:pPr algn="r">
                        <a:lnSpc>
                          <a:spcPct val="107000"/>
                        </a:lnSpc>
                        <a:spcAft>
                          <a:spcPts val="0"/>
                        </a:spcAft>
                      </a:pPr>
                      <a:r>
                        <a:rPr lang="en-IN" sz="1000" b="0">
                          <a:solidFill>
                            <a:schemeClr val="tx1"/>
                          </a:solidFill>
                          <a:effectLst/>
                          <a:latin typeface="Times New Roman" panose="02020603050405020304" pitchFamily="18" charset="0"/>
                          <a:cs typeface="Times New Roman" panose="02020603050405020304" pitchFamily="18" charset="0"/>
                        </a:rPr>
                        <a:t> Fresher  </a:t>
                      </a:r>
                      <a:endParaRPr lang="en-IN" sz="11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IN" sz="1000" b="0">
                          <a:solidFill>
                            <a:schemeClr val="tx1"/>
                          </a:solidFill>
                          <a:effectLst/>
                          <a:latin typeface="Times New Roman" panose="02020603050405020304" pitchFamily="18" charset="0"/>
                          <a:cs typeface="Times New Roman" panose="02020603050405020304" pitchFamily="18" charset="0"/>
                        </a:rPr>
                        <a:t>        535 </a:t>
                      </a:r>
                      <a:endParaRPr lang="en-IN" sz="11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IN" sz="1000" b="0">
                          <a:solidFill>
                            <a:schemeClr val="tx1"/>
                          </a:solidFill>
                          <a:effectLst/>
                          <a:latin typeface="Times New Roman" panose="02020603050405020304" pitchFamily="18" charset="0"/>
                          <a:cs typeface="Times New Roman" panose="02020603050405020304" pitchFamily="18" charset="0"/>
                        </a:rPr>
                        <a:t>        298 </a:t>
                      </a:r>
                      <a:endParaRPr lang="en-IN" sz="11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IN" sz="1000" b="0">
                          <a:solidFill>
                            <a:schemeClr val="tx1"/>
                          </a:solidFill>
                          <a:effectLst/>
                          <a:latin typeface="Times New Roman" panose="02020603050405020304" pitchFamily="18" charset="0"/>
                          <a:cs typeface="Times New Roman" panose="02020603050405020304" pitchFamily="18" charset="0"/>
                        </a:rPr>
                        <a:t>        833 </a:t>
                      </a:r>
                      <a:endParaRPr lang="en-IN" sz="11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7065298"/>
                  </a:ext>
                </a:extLst>
              </a:tr>
              <a:tr h="190500">
                <a:tc>
                  <a:txBody>
                    <a:bodyPr/>
                    <a:lstStyle/>
                    <a:p>
                      <a:pPr algn="r">
                        <a:lnSpc>
                          <a:spcPct val="107000"/>
                        </a:lnSpc>
                        <a:spcAft>
                          <a:spcPts val="0"/>
                        </a:spcAft>
                      </a:pPr>
                      <a:r>
                        <a:rPr lang="en-IN" sz="1000" b="0">
                          <a:solidFill>
                            <a:schemeClr val="tx1"/>
                          </a:solidFill>
                          <a:effectLst/>
                          <a:latin typeface="Times New Roman" panose="02020603050405020304" pitchFamily="18" charset="0"/>
                          <a:cs typeface="Times New Roman" panose="02020603050405020304" pitchFamily="18" charset="0"/>
                        </a:rPr>
                        <a:t> Less than 1 Year </a:t>
                      </a:r>
                      <a:endParaRPr lang="en-IN" sz="11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IN" sz="1000" b="0">
                          <a:solidFill>
                            <a:schemeClr val="tx1"/>
                          </a:solidFill>
                          <a:effectLst/>
                          <a:latin typeface="Times New Roman" panose="02020603050405020304" pitchFamily="18" charset="0"/>
                          <a:cs typeface="Times New Roman" panose="02020603050405020304" pitchFamily="18" charset="0"/>
                        </a:rPr>
                        <a:t>          25 </a:t>
                      </a:r>
                      <a:endParaRPr lang="en-IN" sz="11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IN" sz="1000" b="0">
                          <a:solidFill>
                            <a:schemeClr val="tx1"/>
                          </a:solidFill>
                          <a:effectLst/>
                          <a:latin typeface="Times New Roman" panose="02020603050405020304" pitchFamily="18" charset="0"/>
                          <a:cs typeface="Times New Roman" panose="02020603050405020304" pitchFamily="18" charset="0"/>
                        </a:rPr>
                        <a:t>          19 </a:t>
                      </a:r>
                      <a:endParaRPr lang="en-IN" sz="11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IN" sz="1000" b="0">
                          <a:solidFill>
                            <a:schemeClr val="tx1"/>
                          </a:solidFill>
                          <a:effectLst/>
                          <a:latin typeface="Times New Roman" panose="02020603050405020304" pitchFamily="18" charset="0"/>
                          <a:cs typeface="Times New Roman" panose="02020603050405020304" pitchFamily="18" charset="0"/>
                        </a:rPr>
                        <a:t>          44 </a:t>
                      </a:r>
                      <a:endParaRPr lang="en-IN" sz="11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5704779"/>
                  </a:ext>
                </a:extLst>
              </a:tr>
              <a:tr h="190500">
                <a:tc>
                  <a:txBody>
                    <a:bodyPr/>
                    <a:lstStyle/>
                    <a:p>
                      <a:pPr algn="r">
                        <a:lnSpc>
                          <a:spcPct val="107000"/>
                        </a:lnSpc>
                        <a:spcAft>
                          <a:spcPts val="0"/>
                        </a:spcAft>
                      </a:pPr>
                      <a:r>
                        <a:rPr lang="en-IN" sz="1000" b="0">
                          <a:solidFill>
                            <a:schemeClr val="tx1"/>
                          </a:solidFill>
                          <a:effectLst/>
                          <a:latin typeface="Times New Roman" panose="02020603050405020304" pitchFamily="18" charset="0"/>
                          <a:cs typeface="Times New Roman" panose="02020603050405020304" pitchFamily="18" charset="0"/>
                        </a:rPr>
                        <a:t> Less than 2 Years </a:t>
                      </a:r>
                      <a:endParaRPr lang="en-IN" sz="11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IN" sz="1000" b="0">
                          <a:solidFill>
                            <a:schemeClr val="tx1"/>
                          </a:solidFill>
                          <a:effectLst/>
                          <a:latin typeface="Times New Roman" panose="02020603050405020304" pitchFamily="18" charset="0"/>
                          <a:cs typeface="Times New Roman" panose="02020603050405020304" pitchFamily="18" charset="0"/>
                        </a:rPr>
                        <a:t>          24 </a:t>
                      </a:r>
                      <a:endParaRPr lang="en-IN" sz="11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IN" sz="1000" b="0">
                          <a:solidFill>
                            <a:schemeClr val="tx1"/>
                          </a:solidFill>
                          <a:effectLst/>
                          <a:latin typeface="Times New Roman" panose="02020603050405020304" pitchFamily="18" charset="0"/>
                          <a:cs typeface="Times New Roman" panose="02020603050405020304" pitchFamily="18" charset="0"/>
                        </a:rPr>
                        <a:t>          13 </a:t>
                      </a:r>
                      <a:endParaRPr lang="en-IN" sz="11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IN" sz="1000" b="0">
                          <a:solidFill>
                            <a:schemeClr val="tx1"/>
                          </a:solidFill>
                          <a:effectLst/>
                          <a:latin typeface="Times New Roman" panose="02020603050405020304" pitchFamily="18" charset="0"/>
                          <a:cs typeface="Times New Roman" panose="02020603050405020304" pitchFamily="18" charset="0"/>
                        </a:rPr>
                        <a:t>          37 </a:t>
                      </a:r>
                      <a:endParaRPr lang="en-IN" sz="11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0027982"/>
                  </a:ext>
                </a:extLst>
              </a:tr>
              <a:tr h="190500">
                <a:tc>
                  <a:txBody>
                    <a:bodyPr/>
                    <a:lstStyle/>
                    <a:p>
                      <a:pPr algn="r">
                        <a:lnSpc>
                          <a:spcPct val="107000"/>
                        </a:lnSpc>
                        <a:spcAft>
                          <a:spcPts val="0"/>
                        </a:spcAft>
                      </a:pPr>
                      <a:r>
                        <a:rPr lang="en-IN" sz="1000" b="0">
                          <a:solidFill>
                            <a:schemeClr val="tx1"/>
                          </a:solidFill>
                          <a:effectLst/>
                          <a:latin typeface="Times New Roman" panose="02020603050405020304" pitchFamily="18" charset="0"/>
                          <a:cs typeface="Times New Roman" panose="02020603050405020304" pitchFamily="18" charset="0"/>
                        </a:rPr>
                        <a:t> Above 2 Years </a:t>
                      </a:r>
                      <a:endParaRPr lang="en-IN" sz="11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IN" sz="1000" b="0">
                          <a:solidFill>
                            <a:schemeClr val="tx1"/>
                          </a:solidFill>
                          <a:effectLst/>
                          <a:latin typeface="Times New Roman" panose="02020603050405020304" pitchFamily="18" charset="0"/>
                          <a:cs typeface="Times New Roman" panose="02020603050405020304" pitchFamily="18" charset="0"/>
                        </a:rPr>
                        <a:t>          47 </a:t>
                      </a:r>
                      <a:endParaRPr lang="en-IN" sz="11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IN" sz="1000" b="0">
                          <a:solidFill>
                            <a:schemeClr val="tx1"/>
                          </a:solidFill>
                          <a:effectLst/>
                          <a:latin typeface="Times New Roman" panose="02020603050405020304" pitchFamily="18" charset="0"/>
                          <a:cs typeface="Times New Roman" panose="02020603050405020304" pitchFamily="18" charset="0"/>
                        </a:rPr>
                        <a:t>          28 </a:t>
                      </a:r>
                      <a:endParaRPr lang="en-IN" sz="11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IN" sz="1000" b="0" dirty="0">
                          <a:solidFill>
                            <a:schemeClr val="tx1"/>
                          </a:solidFill>
                          <a:effectLst/>
                          <a:latin typeface="Times New Roman" panose="02020603050405020304" pitchFamily="18" charset="0"/>
                          <a:cs typeface="Times New Roman" panose="02020603050405020304" pitchFamily="18" charset="0"/>
                        </a:rPr>
                        <a:t>          75 </a:t>
                      </a:r>
                      <a:endParaRPr lang="en-IN" sz="11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524515"/>
                  </a:ext>
                </a:extLst>
              </a:tr>
            </a:tbl>
          </a:graphicData>
        </a:graphic>
      </p:graphicFrame>
      <p:graphicFrame>
        <p:nvGraphicFramePr>
          <p:cNvPr id="10" name="Table 9">
            <a:extLst>
              <a:ext uri="{FF2B5EF4-FFF2-40B4-BE49-F238E27FC236}">
                <a16:creationId xmlns:a16="http://schemas.microsoft.com/office/drawing/2014/main" id="{915550A6-F327-4997-AF90-E44D0EDA4B26}"/>
              </a:ext>
            </a:extLst>
          </p:cNvPr>
          <p:cNvGraphicFramePr>
            <a:graphicFrameLocks noGrp="1"/>
          </p:cNvGraphicFramePr>
          <p:nvPr>
            <p:extLst>
              <p:ext uri="{D42A27DB-BD31-4B8C-83A1-F6EECF244321}">
                <p14:modId xmlns:p14="http://schemas.microsoft.com/office/powerpoint/2010/main" val="772081088"/>
              </p:ext>
            </p:extLst>
          </p:nvPr>
        </p:nvGraphicFramePr>
        <p:xfrm>
          <a:off x="709090" y="8353374"/>
          <a:ext cx="6114195" cy="1333500"/>
        </p:xfrm>
        <a:graphic>
          <a:graphicData uri="http://schemas.openxmlformats.org/drawingml/2006/table">
            <a:tbl>
              <a:tblPr firstRow="1" firstCol="1" bandRow="1">
                <a:tableStyleId>{5C22544A-7EE6-4342-B048-85BDC9FD1C3A}</a:tableStyleId>
              </a:tblPr>
              <a:tblGrid>
                <a:gridCol w="2949488">
                  <a:extLst>
                    <a:ext uri="{9D8B030D-6E8A-4147-A177-3AD203B41FA5}">
                      <a16:colId xmlns:a16="http://schemas.microsoft.com/office/drawing/2014/main" val="2369053039"/>
                    </a:ext>
                  </a:extLst>
                </a:gridCol>
                <a:gridCol w="1054087">
                  <a:extLst>
                    <a:ext uri="{9D8B030D-6E8A-4147-A177-3AD203B41FA5}">
                      <a16:colId xmlns:a16="http://schemas.microsoft.com/office/drawing/2014/main" val="3202836876"/>
                    </a:ext>
                  </a:extLst>
                </a:gridCol>
                <a:gridCol w="1054087">
                  <a:extLst>
                    <a:ext uri="{9D8B030D-6E8A-4147-A177-3AD203B41FA5}">
                      <a16:colId xmlns:a16="http://schemas.microsoft.com/office/drawing/2014/main" val="1766189169"/>
                    </a:ext>
                  </a:extLst>
                </a:gridCol>
                <a:gridCol w="1056533">
                  <a:extLst>
                    <a:ext uri="{9D8B030D-6E8A-4147-A177-3AD203B41FA5}">
                      <a16:colId xmlns:a16="http://schemas.microsoft.com/office/drawing/2014/main" val="79761443"/>
                    </a:ext>
                  </a:extLst>
                </a:gridCol>
              </a:tblGrid>
              <a:tr h="190500">
                <a:tc gridSpan="4">
                  <a:txBody>
                    <a:bodyPr/>
                    <a:lstStyle/>
                    <a:p>
                      <a:pPr>
                        <a:lnSpc>
                          <a:spcPct val="107000"/>
                        </a:lnSpc>
                        <a:spcAft>
                          <a:spcPts val="0"/>
                        </a:spcAft>
                      </a:pPr>
                      <a:r>
                        <a:rPr lang="en-IN" sz="1000">
                          <a:solidFill>
                            <a:schemeClr val="tx1"/>
                          </a:solidFill>
                          <a:effectLst/>
                          <a:latin typeface="Times New Roman" panose="02020603050405020304" pitchFamily="18" charset="0"/>
                          <a:cs typeface="Times New Roman" panose="02020603050405020304" pitchFamily="18" charset="0"/>
                        </a:rPr>
                        <a:t>Age Demographics</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413098970"/>
                  </a:ext>
                </a:extLst>
              </a:tr>
              <a:tr h="190500">
                <a:tc>
                  <a:txBody>
                    <a:bodyPr/>
                    <a:lstStyle/>
                    <a:p>
                      <a:pPr algn="r">
                        <a:lnSpc>
                          <a:spcPct val="107000"/>
                        </a:lnSpc>
                        <a:spcAft>
                          <a:spcPts val="0"/>
                        </a:spcAft>
                      </a:pPr>
                      <a:r>
                        <a:rPr lang="en-IN" sz="1000">
                          <a:solidFill>
                            <a:schemeClr val="tx1"/>
                          </a:solidFill>
                          <a:effectLst/>
                          <a:latin typeface="Times New Roman" panose="02020603050405020304" pitchFamily="18" charset="0"/>
                          <a:cs typeface="Times New Roman" panose="02020603050405020304" pitchFamily="18" charset="0"/>
                        </a:rPr>
                        <a:t> Up to 18 </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IN" sz="1000">
                          <a:solidFill>
                            <a:schemeClr val="tx1"/>
                          </a:solidFill>
                          <a:effectLst/>
                          <a:latin typeface="Times New Roman" panose="02020603050405020304" pitchFamily="18" charset="0"/>
                          <a:cs typeface="Times New Roman" panose="02020603050405020304" pitchFamily="18" charset="0"/>
                        </a:rPr>
                        <a:t> - </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IN" sz="1000">
                          <a:solidFill>
                            <a:schemeClr val="tx1"/>
                          </a:solidFill>
                          <a:effectLst/>
                          <a:latin typeface="Times New Roman" panose="02020603050405020304" pitchFamily="18" charset="0"/>
                          <a:cs typeface="Times New Roman" panose="02020603050405020304" pitchFamily="18" charset="0"/>
                        </a:rPr>
                        <a:t> - </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IN" sz="1000">
                          <a:solidFill>
                            <a:schemeClr val="tx1"/>
                          </a:solidFill>
                          <a:effectLst/>
                          <a:latin typeface="Times New Roman" panose="02020603050405020304" pitchFamily="18" charset="0"/>
                          <a:cs typeface="Times New Roman" panose="02020603050405020304" pitchFamily="18" charset="0"/>
                        </a:rPr>
                        <a:t> - </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0624671"/>
                  </a:ext>
                </a:extLst>
              </a:tr>
              <a:tr h="190500">
                <a:tc>
                  <a:txBody>
                    <a:bodyPr/>
                    <a:lstStyle/>
                    <a:p>
                      <a:pPr algn="r">
                        <a:lnSpc>
                          <a:spcPct val="107000"/>
                        </a:lnSpc>
                        <a:spcAft>
                          <a:spcPts val="0"/>
                        </a:spcAft>
                      </a:pPr>
                      <a:r>
                        <a:rPr lang="en-IN" sz="1000">
                          <a:solidFill>
                            <a:schemeClr val="tx1"/>
                          </a:solidFill>
                          <a:effectLst/>
                          <a:latin typeface="Times New Roman" panose="02020603050405020304" pitchFamily="18" charset="0"/>
                          <a:cs typeface="Times New Roman" panose="02020603050405020304" pitchFamily="18" charset="0"/>
                        </a:rPr>
                        <a:t> 18-24 </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IN" sz="1000">
                          <a:solidFill>
                            <a:schemeClr val="tx1"/>
                          </a:solidFill>
                          <a:effectLst/>
                          <a:latin typeface="Times New Roman" panose="02020603050405020304" pitchFamily="18" charset="0"/>
                          <a:cs typeface="Times New Roman" panose="02020603050405020304" pitchFamily="18" charset="0"/>
                        </a:rPr>
                        <a:t>        369 </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IN" sz="1000">
                          <a:solidFill>
                            <a:schemeClr val="tx1"/>
                          </a:solidFill>
                          <a:effectLst/>
                          <a:latin typeface="Times New Roman" panose="02020603050405020304" pitchFamily="18" charset="0"/>
                          <a:cs typeface="Times New Roman" panose="02020603050405020304" pitchFamily="18" charset="0"/>
                        </a:rPr>
                        <a:t>        251 </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IN" sz="1000">
                          <a:solidFill>
                            <a:schemeClr val="tx1"/>
                          </a:solidFill>
                          <a:effectLst/>
                          <a:latin typeface="Times New Roman" panose="02020603050405020304" pitchFamily="18" charset="0"/>
                          <a:cs typeface="Times New Roman" panose="02020603050405020304" pitchFamily="18" charset="0"/>
                        </a:rPr>
                        <a:t>        620 </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672438"/>
                  </a:ext>
                </a:extLst>
              </a:tr>
              <a:tr h="190500">
                <a:tc>
                  <a:txBody>
                    <a:bodyPr/>
                    <a:lstStyle/>
                    <a:p>
                      <a:pPr algn="r">
                        <a:lnSpc>
                          <a:spcPct val="107000"/>
                        </a:lnSpc>
                        <a:spcAft>
                          <a:spcPts val="0"/>
                        </a:spcAft>
                      </a:pPr>
                      <a:r>
                        <a:rPr lang="en-IN" sz="1000">
                          <a:solidFill>
                            <a:schemeClr val="tx1"/>
                          </a:solidFill>
                          <a:effectLst/>
                          <a:latin typeface="Times New Roman" panose="02020603050405020304" pitchFamily="18" charset="0"/>
                          <a:cs typeface="Times New Roman" panose="02020603050405020304" pitchFamily="18" charset="0"/>
                        </a:rPr>
                        <a:t> 25-34 </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IN" sz="1000">
                          <a:solidFill>
                            <a:schemeClr val="tx1"/>
                          </a:solidFill>
                          <a:effectLst/>
                          <a:latin typeface="Times New Roman" panose="02020603050405020304" pitchFamily="18" charset="0"/>
                          <a:cs typeface="Times New Roman" panose="02020603050405020304" pitchFamily="18" charset="0"/>
                        </a:rPr>
                        <a:t>        229 </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IN" sz="1000">
                          <a:solidFill>
                            <a:schemeClr val="tx1"/>
                          </a:solidFill>
                          <a:effectLst/>
                          <a:latin typeface="Times New Roman" panose="02020603050405020304" pitchFamily="18" charset="0"/>
                          <a:cs typeface="Times New Roman" panose="02020603050405020304" pitchFamily="18" charset="0"/>
                        </a:rPr>
                        <a:t>          81 </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IN" sz="1000">
                          <a:solidFill>
                            <a:schemeClr val="tx1"/>
                          </a:solidFill>
                          <a:effectLst/>
                          <a:latin typeface="Times New Roman" panose="02020603050405020304" pitchFamily="18" charset="0"/>
                          <a:cs typeface="Times New Roman" panose="02020603050405020304" pitchFamily="18" charset="0"/>
                        </a:rPr>
                        <a:t>        317 </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54798"/>
                  </a:ext>
                </a:extLst>
              </a:tr>
              <a:tr h="190500">
                <a:tc>
                  <a:txBody>
                    <a:bodyPr/>
                    <a:lstStyle/>
                    <a:p>
                      <a:pPr algn="r">
                        <a:lnSpc>
                          <a:spcPct val="107000"/>
                        </a:lnSpc>
                        <a:spcAft>
                          <a:spcPts val="0"/>
                        </a:spcAft>
                      </a:pPr>
                      <a:r>
                        <a:rPr lang="en-IN" sz="1000">
                          <a:solidFill>
                            <a:schemeClr val="tx1"/>
                          </a:solidFill>
                          <a:effectLst/>
                          <a:latin typeface="Times New Roman" panose="02020603050405020304" pitchFamily="18" charset="0"/>
                          <a:cs typeface="Times New Roman" panose="02020603050405020304" pitchFamily="18" charset="0"/>
                        </a:rPr>
                        <a:t> 35-44 </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IN" sz="1000">
                          <a:solidFill>
                            <a:schemeClr val="tx1"/>
                          </a:solidFill>
                          <a:effectLst/>
                          <a:latin typeface="Times New Roman" panose="02020603050405020304" pitchFamily="18" charset="0"/>
                          <a:cs typeface="Times New Roman" panose="02020603050405020304" pitchFamily="18" charset="0"/>
                        </a:rPr>
                        <a:t>          21 </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IN" sz="1000">
                          <a:solidFill>
                            <a:schemeClr val="tx1"/>
                          </a:solidFill>
                          <a:effectLst/>
                          <a:latin typeface="Times New Roman" panose="02020603050405020304" pitchFamily="18" charset="0"/>
                          <a:cs typeface="Times New Roman" panose="02020603050405020304" pitchFamily="18" charset="0"/>
                        </a:rPr>
                        <a:t>          16 </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IN" sz="1000">
                          <a:solidFill>
                            <a:schemeClr val="tx1"/>
                          </a:solidFill>
                          <a:effectLst/>
                          <a:latin typeface="Times New Roman" panose="02020603050405020304" pitchFamily="18" charset="0"/>
                          <a:cs typeface="Times New Roman" panose="02020603050405020304" pitchFamily="18" charset="0"/>
                        </a:rPr>
                        <a:t>          37 </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286913"/>
                  </a:ext>
                </a:extLst>
              </a:tr>
              <a:tr h="190500">
                <a:tc>
                  <a:txBody>
                    <a:bodyPr/>
                    <a:lstStyle/>
                    <a:p>
                      <a:pPr algn="r">
                        <a:lnSpc>
                          <a:spcPct val="107000"/>
                        </a:lnSpc>
                        <a:spcAft>
                          <a:spcPts val="0"/>
                        </a:spcAft>
                      </a:pPr>
                      <a:r>
                        <a:rPr lang="en-IN" sz="1000">
                          <a:solidFill>
                            <a:schemeClr val="tx1"/>
                          </a:solidFill>
                          <a:effectLst/>
                          <a:latin typeface="Times New Roman" panose="02020603050405020304" pitchFamily="18" charset="0"/>
                          <a:cs typeface="Times New Roman" panose="02020603050405020304" pitchFamily="18" charset="0"/>
                        </a:rPr>
                        <a:t> Above 45 </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IN" sz="1000">
                          <a:solidFill>
                            <a:schemeClr val="tx1"/>
                          </a:solidFill>
                          <a:effectLst/>
                          <a:latin typeface="Times New Roman" panose="02020603050405020304" pitchFamily="18" charset="0"/>
                          <a:cs typeface="Times New Roman" panose="02020603050405020304" pitchFamily="18" charset="0"/>
                        </a:rPr>
                        <a:t>          12 </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IN" sz="1000">
                          <a:solidFill>
                            <a:schemeClr val="tx1"/>
                          </a:solidFill>
                          <a:effectLst/>
                          <a:latin typeface="Times New Roman" panose="02020603050405020304" pitchFamily="18" charset="0"/>
                          <a:cs typeface="Times New Roman" panose="02020603050405020304" pitchFamily="18" charset="0"/>
                        </a:rPr>
                        <a:t>            3 </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IN" sz="1000">
                          <a:solidFill>
                            <a:schemeClr val="tx1"/>
                          </a:solidFill>
                          <a:effectLst/>
                          <a:latin typeface="Times New Roman" panose="02020603050405020304" pitchFamily="18" charset="0"/>
                          <a:cs typeface="Times New Roman" panose="02020603050405020304" pitchFamily="18" charset="0"/>
                        </a:rPr>
                        <a:t>          15 </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9876860"/>
                  </a:ext>
                </a:extLst>
              </a:tr>
              <a:tr h="190500">
                <a:tc>
                  <a:txBody>
                    <a:bodyPr/>
                    <a:lstStyle/>
                    <a:p>
                      <a:pPr algn="r">
                        <a:lnSpc>
                          <a:spcPct val="107000"/>
                        </a:lnSpc>
                        <a:spcAft>
                          <a:spcPts val="0"/>
                        </a:spcAft>
                      </a:pPr>
                      <a:r>
                        <a:rPr lang="en-IN" sz="1000">
                          <a:solidFill>
                            <a:schemeClr val="tx1"/>
                          </a:solidFill>
                          <a:effectLst/>
                          <a:latin typeface="Times New Roman" panose="02020603050405020304" pitchFamily="18" charset="0"/>
                          <a:cs typeface="Times New Roman" panose="02020603050405020304" pitchFamily="18" charset="0"/>
                        </a:rPr>
                        <a:t> Total </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IN" sz="1000">
                          <a:solidFill>
                            <a:schemeClr val="tx1"/>
                          </a:solidFill>
                          <a:effectLst/>
                          <a:latin typeface="Times New Roman" panose="02020603050405020304" pitchFamily="18" charset="0"/>
                          <a:cs typeface="Times New Roman" panose="02020603050405020304" pitchFamily="18" charset="0"/>
                        </a:rPr>
                        <a:t>        631 </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IN" sz="1000">
                          <a:solidFill>
                            <a:schemeClr val="tx1"/>
                          </a:solidFill>
                          <a:effectLst/>
                          <a:latin typeface="Times New Roman" panose="02020603050405020304" pitchFamily="18" charset="0"/>
                          <a:cs typeface="Times New Roman" panose="02020603050405020304" pitchFamily="18" charset="0"/>
                        </a:rPr>
                        <a:t>        351 </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IN" sz="1000" dirty="0">
                          <a:solidFill>
                            <a:schemeClr val="tx1"/>
                          </a:solidFill>
                          <a:effectLst/>
                          <a:latin typeface="Times New Roman" panose="02020603050405020304" pitchFamily="18" charset="0"/>
                          <a:cs typeface="Times New Roman" panose="02020603050405020304" pitchFamily="18" charset="0"/>
                        </a:rPr>
                        <a:t>        989 </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5936750"/>
                  </a:ext>
                </a:extLst>
              </a:tr>
            </a:tbl>
          </a:graphicData>
        </a:graphic>
      </p:graphicFrame>
    </p:spTree>
    <p:extLst>
      <p:ext uri="{BB962C8B-B14F-4D97-AF65-F5344CB8AC3E}">
        <p14:creationId xmlns:p14="http://schemas.microsoft.com/office/powerpoint/2010/main" val="1056861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54CD11-1B20-423B-9C92-12F5C4AC034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487605" y="661043"/>
            <a:ext cx="4326341" cy="3067905"/>
          </a:xfrm>
          <a:prstGeom prst="rect">
            <a:avLst/>
          </a:prstGeom>
        </p:spPr>
      </p:pic>
      <p:sp>
        <p:nvSpPr>
          <p:cNvPr id="6" name="Rectangle 5">
            <a:extLst>
              <a:ext uri="{FF2B5EF4-FFF2-40B4-BE49-F238E27FC236}">
                <a16:creationId xmlns:a16="http://schemas.microsoft.com/office/drawing/2014/main" id="{110CF3FE-9341-4245-8DB6-E80F475B261B}"/>
              </a:ext>
            </a:extLst>
          </p:cNvPr>
          <p:cNvSpPr/>
          <p:nvPr/>
        </p:nvSpPr>
        <p:spPr>
          <a:xfrm>
            <a:off x="1534780" y="3824482"/>
            <a:ext cx="4326340" cy="311496"/>
          </a:xfrm>
          <a:prstGeom prst="rect">
            <a:avLst/>
          </a:prstGeom>
        </p:spPr>
        <p:txBody>
          <a:bodyPr wrap="square">
            <a:spAutoFit/>
          </a:bodyPr>
          <a:lstStyle/>
          <a:p>
            <a:pPr algn="ctr">
              <a:lnSpc>
                <a:spcPct val="107000"/>
              </a:lnSpc>
              <a:spcAft>
                <a:spcPts val="0"/>
              </a:spcAft>
            </a:pPr>
            <a:r>
              <a:rPr lang="en-IN" sz="1400" dirty="0">
                <a:latin typeface="Times New Roman" panose="02020603050405020304" pitchFamily="18" charset="0"/>
                <a:ea typeface="Calibri" panose="020F0502020204030204" pitchFamily="34" charset="0"/>
                <a:cs typeface="Times New Roman" panose="02020603050405020304" pitchFamily="18" charset="0"/>
              </a:rPr>
              <a:t>Protection of Minors Program – Guntur, Andhra Pradesh</a:t>
            </a:r>
            <a:endParaRPr lang="en-IN"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4D297D13-CA82-411D-A398-200ADD1F125A}"/>
              </a:ext>
            </a:extLst>
          </p:cNvPr>
          <p:cNvSpPr/>
          <p:nvPr/>
        </p:nvSpPr>
        <p:spPr>
          <a:xfrm>
            <a:off x="608012" y="4231512"/>
            <a:ext cx="6343650" cy="5570756"/>
          </a:xfrm>
          <a:prstGeom prst="rect">
            <a:avLst/>
          </a:prstGeom>
        </p:spPr>
        <p:txBody>
          <a:bodyPr wrap="square">
            <a:spAutoFit/>
          </a:bodyPr>
          <a:lstStyle/>
          <a:p>
            <a:pPr algn="just"/>
            <a:r>
              <a:rPr lang="en-IN" sz="1400" b="1" dirty="0">
                <a:latin typeface="Times New Roman" panose="02020603050405020304" pitchFamily="18" charset="0"/>
                <a:cs typeface="Times New Roman" panose="02020603050405020304" pitchFamily="18" charset="0"/>
              </a:rPr>
              <a:t>Protection of Minors Program</a:t>
            </a:r>
            <a:endParaRPr lang="en-IN" sz="1400" dirty="0">
              <a:latin typeface="Times New Roman" panose="02020603050405020304" pitchFamily="18" charset="0"/>
              <a:cs typeface="Times New Roman" panose="02020603050405020304" pitchFamily="18" charset="0"/>
            </a:endParaRPr>
          </a:p>
          <a:p>
            <a:pPr algn="just"/>
            <a:r>
              <a:rPr lang="en-IN" sz="1400" dirty="0">
                <a:latin typeface="Times New Roman" panose="02020603050405020304" pitchFamily="18" charset="0"/>
                <a:cs typeface="Times New Roman" panose="02020603050405020304" pitchFamily="18" charset="0"/>
              </a:rPr>
              <a:t>Over the past 3 years our organization has been conducting workshops in all Don Bosco Institutions on Protection of Minors and Safe Environment Training. The goal of this program is to certify our institutions as safe zones where children, youth, young people and employed personnel can work in a safe and secure environment. The program focuses on creating an environment where child neglect does not occur on our campuses. </a:t>
            </a:r>
          </a:p>
          <a:p>
            <a:pPr algn="just"/>
            <a:endParaRPr lang="en-IN" sz="600" dirty="0">
              <a:latin typeface="Times New Roman" panose="02020603050405020304" pitchFamily="18" charset="0"/>
              <a:cs typeface="Times New Roman" panose="02020603050405020304" pitchFamily="18" charset="0"/>
            </a:endParaRPr>
          </a:p>
          <a:p>
            <a:pPr algn="just"/>
            <a:r>
              <a:rPr lang="en-IN" sz="1400" dirty="0">
                <a:latin typeface="Times New Roman" panose="02020603050405020304" pitchFamily="18" charset="0"/>
                <a:cs typeface="Times New Roman" panose="02020603050405020304" pitchFamily="18" charset="0"/>
              </a:rPr>
              <a:t>Teachers, staff members and students are trained in reporting various forms of abuse and neglect to administrators and directors of our institutions. These personnel are trained through the program to address these issues effectively. This program also teaches students and those employed in Don Bosco and our partner Institutions about the importance of treating everyone equally, respecting differences and holding people accountable for their actions. We have 32 institutions in our region that support over 60,000 families. All of these institutions participate in this program.</a:t>
            </a:r>
          </a:p>
          <a:p>
            <a:pPr algn="just"/>
            <a:endParaRPr lang="en-IN" sz="1400" dirty="0">
              <a:latin typeface="Times New Roman" panose="02020603050405020304" pitchFamily="18" charset="0"/>
              <a:cs typeface="Times New Roman" panose="02020603050405020304" pitchFamily="18" charset="0"/>
            </a:endParaRPr>
          </a:p>
          <a:p>
            <a:pPr algn="just"/>
            <a:r>
              <a:rPr lang="en-IN" sz="1400" b="1" dirty="0">
                <a:latin typeface="Times New Roman" panose="02020603050405020304" pitchFamily="18" charset="0"/>
                <a:cs typeface="Times New Roman" panose="02020603050405020304" pitchFamily="18" charset="0"/>
              </a:rPr>
              <a:t>Gender Equality Program</a:t>
            </a:r>
            <a:endParaRPr lang="en-IN" sz="1400" dirty="0">
              <a:latin typeface="Times New Roman" panose="02020603050405020304" pitchFamily="18" charset="0"/>
              <a:cs typeface="Times New Roman" panose="02020603050405020304" pitchFamily="18" charset="0"/>
            </a:endParaRPr>
          </a:p>
          <a:p>
            <a:pPr algn="just"/>
            <a:r>
              <a:rPr lang="en-IN" sz="1400" dirty="0">
                <a:latin typeface="Times New Roman" panose="02020603050405020304" pitchFamily="18" charset="0"/>
                <a:cs typeface="Times New Roman" panose="02020603050405020304" pitchFamily="18" charset="0"/>
              </a:rPr>
              <a:t>In keeping with our commitment towards advancing various forms of equality and protecting the dignity of the human person. This year with the support of donors we launched the Gender Equality Program. The program undertakes workshops primarily in government schools where we address the literacy gap between men and women, promote gender equality and address various evils that undermine human flourishing. In recent months close to over 600 youth have attended our seminars in over 20 government schools and colleges. We hope that around 3,500 youth will attend this program in the coming year.</a:t>
            </a:r>
          </a:p>
          <a:p>
            <a:pPr algn="just"/>
            <a:endParaRPr lang="en-IN" sz="1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00F5878-8BF3-4C88-B459-7C00D27E512E}"/>
              </a:ext>
            </a:extLst>
          </p:cNvPr>
          <p:cNvSpPr txBox="1"/>
          <p:nvPr/>
        </p:nvSpPr>
        <p:spPr>
          <a:xfrm>
            <a:off x="3649031" y="10232571"/>
            <a:ext cx="338554" cy="276999"/>
          </a:xfrm>
          <a:prstGeom prst="rect">
            <a:avLst/>
          </a:prstGeom>
          <a:noFill/>
        </p:spPr>
        <p:txBody>
          <a:bodyPr wrap="none" rtlCol="0">
            <a:spAutoFit/>
          </a:bodyPr>
          <a:lstStyle/>
          <a:p>
            <a:r>
              <a:rPr lang="en-IN" sz="1200" dirty="0">
                <a:latin typeface="Times New Roman" panose="02020603050405020304" pitchFamily="18" charset="0"/>
                <a:cs typeface="Times New Roman" panose="02020603050405020304" pitchFamily="18" charset="0"/>
              </a:rPr>
              <a:t>12</a:t>
            </a:r>
          </a:p>
        </p:txBody>
      </p:sp>
    </p:spTree>
    <p:extLst>
      <p:ext uri="{BB962C8B-B14F-4D97-AF65-F5344CB8AC3E}">
        <p14:creationId xmlns:p14="http://schemas.microsoft.com/office/powerpoint/2010/main" val="3451539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297D13-CA82-411D-A398-200ADD1F125A}"/>
              </a:ext>
            </a:extLst>
          </p:cNvPr>
          <p:cNvSpPr/>
          <p:nvPr/>
        </p:nvSpPr>
        <p:spPr>
          <a:xfrm>
            <a:off x="608011" y="3702122"/>
            <a:ext cx="6343650" cy="6632585"/>
          </a:xfrm>
          <a:prstGeom prst="rect">
            <a:avLst/>
          </a:prstGeom>
        </p:spPr>
        <p:txBody>
          <a:bodyPr wrap="square">
            <a:spAutoFit/>
          </a:bodyPr>
          <a:lstStyle/>
          <a:p>
            <a:pPr algn="ctr"/>
            <a:r>
              <a:rPr lang="en-IN" sz="1400" dirty="0">
                <a:latin typeface="Times New Roman" panose="02020603050405020304" pitchFamily="18" charset="0"/>
                <a:cs typeface="Times New Roman" panose="02020603050405020304" pitchFamily="18" charset="0"/>
              </a:rPr>
              <a:t>Gender Equality Program at a rural Government School</a:t>
            </a:r>
          </a:p>
          <a:p>
            <a:pPr algn="ctr"/>
            <a:r>
              <a:rPr lang="en-IN" sz="1400" dirty="0">
                <a:latin typeface="Times New Roman" panose="02020603050405020304" pitchFamily="18" charset="0"/>
                <a:cs typeface="Times New Roman" panose="02020603050405020304" pitchFamily="18" charset="0"/>
              </a:rPr>
              <a:t>Northern Andhra Pradesh</a:t>
            </a:r>
          </a:p>
          <a:p>
            <a:pPr algn="just">
              <a:lnSpc>
                <a:spcPct val="150000"/>
              </a:lnSpc>
            </a:pPr>
            <a:r>
              <a:rPr lang="en-IN" b="1" dirty="0">
                <a:latin typeface="Times New Roman" panose="02020603050405020304" pitchFamily="18" charset="0"/>
                <a:cs typeface="Times New Roman" panose="02020603050405020304" pitchFamily="18" charset="0"/>
              </a:rPr>
              <a:t>Community Outreach</a:t>
            </a:r>
          </a:p>
          <a:p>
            <a:pPr algn="just"/>
            <a:r>
              <a:rPr lang="en-IN" sz="1400" b="1" dirty="0">
                <a:latin typeface="Times New Roman" panose="02020603050405020304" pitchFamily="18" charset="0"/>
                <a:cs typeface="Times New Roman" panose="02020603050405020304" pitchFamily="18" charset="0"/>
              </a:rPr>
              <a:t>Environmental Programs</a:t>
            </a:r>
            <a:endParaRPr lang="en-IN" sz="1400" dirty="0">
              <a:latin typeface="Times New Roman" panose="02020603050405020304" pitchFamily="18" charset="0"/>
              <a:cs typeface="Times New Roman" panose="02020603050405020304" pitchFamily="18" charset="0"/>
            </a:endParaRPr>
          </a:p>
          <a:p>
            <a:pPr algn="just"/>
            <a:r>
              <a:rPr lang="en-IN" sz="1400" dirty="0">
                <a:latin typeface="Times New Roman" panose="02020603050405020304" pitchFamily="18" charset="0"/>
                <a:cs typeface="Times New Roman" panose="02020603050405020304" pitchFamily="18" charset="0"/>
              </a:rPr>
              <a:t>In recent years, climate change, the destruction of the natural world, food and water insecurity have undermined public health, safety and economic prosperity of poor communities that depend on the climate for their sustenance. In 2022, India experienced the hottest heat wave ever recorded. High temperatures made living unbearable for those who lack access to air conditioning and have to work in the sun. In order to address the environmental crisis our organization has committed to powering our network of charitable institutions with solar energy.</a:t>
            </a: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ctr"/>
            <a:endParaRPr lang="en-IN" sz="1400" dirty="0">
              <a:latin typeface="Times New Roman" panose="02020603050405020304" pitchFamily="18" charset="0"/>
              <a:cs typeface="Times New Roman" panose="02020603050405020304" pitchFamily="18" charset="0"/>
            </a:endParaRPr>
          </a:p>
          <a:p>
            <a:pPr algn="just"/>
            <a:endParaRPr lang="en-IN" sz="600" dirty="0">
              <a:latin typeface="Times New Roman" panose="02020603050405020304" pitchFamily="18" charset="0"/>
              <a:cs typeface="Times New Roman" panose="02020603050405020304" pitchFamily="18" charset="0"/>
            </a:endParaRPr>
          </a:p>
          <a:p>
            <a:pPr algn="just"/>
            <a:r>
              <a:rPr lang="en-IN" sz="1400" dirty="0">
                <a:latin typeface="Times New Roman" panose="02020603050405020304" pitchFamily="18" charset="0"/>
                <a:cs typeface="Times New Roman" panose="02020603050405020304" pitchFamily="18" charset="0"/>
              </a:rPr>
              <a:t>This year we completed a one-year program of installing solar panels on all our Don Bosco Institutions thanks to the support of a major donor grant. This program will help reduce our operational expenses, carbon footprint and improve workplace efficiency since we will have regular power supply during power cuts. By the end of this financial year, we intend to have 825 </a:t>
            </a:r>
            <a:r>
              <a:rPr lang="en-IN" sz="1400" dirty="0" err="1">
                <a:latin typeface="Times New Roman" panose="02020603050405020304" pitchFamily="18" charset="0"/>
                <a:cs typeface="Times New Roman" panose="02020603050405020304" pitchFamily="18" charset="0"/>
              </a:rPr>
              <a:t>kWs</a:t>
            </a:r>
            <a:r>
              <a:rPr lang="en-IN" sz="1400" dirty="0">
                <a:latin typeface="Times New Roman" panose="02020603050405020304" pitchFamily="18" charset="0"/>
                <a:cs typeface="Times New Roman" panose="02020603050405020304" pitchFamily="18" charset="0"/>
              </a:rPr>
              <a:t> of installed solar panels spread across all 32 Don Bosco institutions in our region. The solar panels will mitigate over 1093.29 tons in carbon emissions every year and reduce our power consumption from 25 to 75% during peak times of the day.</a:t>
            </a:r>
          </a:p>
        </p:txBody>
      </p:sp>
      <p:sp>
        <p:nvSpPr>
          <p:cNvPr id="9" name="TextBox 8">
            <a:extLst>
              <a:ext uri="{FF2B5EF4-FFF2-40B4-BE49-F238E27FC236}">
                <a16:creationId xmlns:a16="http://schemas.microsoft.com/office/drawing/2014/main" id="{D00F5878-8BF3-4C88-B459-7C00D27E512E}"/>
              </a:ext>
            </a:extLst>
          </p:cNvPr>
          <p:cNvSpPr txBox="1"/>
          <p:nvPr/>
        </p:nvSpPr>
        <p:spPr>
          <a:xfrm>
            <a:off x="3649031" y="10232571"/>
            <a:ext cx="338554" cy="276999"/>
          </a:xfrm>
          <a:prstGeom prst="rect">
            <a:avLst/>
          </a:prstGeom>
          <a:noFill/>
        </p:spPr>
        <p:txBody>
          <a:bodyPr wrap="none" rtlCol="0">
            <a:spAutoFit/>
          </a:bodyPr>
          <a:lstStyle/>
          <a:p>
            <a:r>
              <a:rPr lang="en-IN" sz="1200" dirty="0">
                <a:latin typeface="Times New Roman" panose="02020603050405020304" pitchFamily="18" charset="0"/>
                <a:cs typeface="Times New Roman" panose="02020603050405020304" pitchFamily="18" charset="0"/>
              </a:rPr>
              <a:t>13</a:t>
            </a:r>
          </a:p>
        </p:txBody>
      </p:sp>
      <p:pic>
        <p:nvPicPr>
          <p:cNvPr id="8" name="Picture 7">
            <a:extLst>
              <a:ext uri="{FF2B5EF4-FFF2-40B4-BE49-F238E27FC236}">
                <a16:creationId xmlns:a16="http://schemas.microsoft.com/office/drawing/2014/main" id="{4C1F11C1-9FB4-443C-A12C-4F69A61BB7A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754195" y="732227"/>
            <a:ext cx="4051282" cy="2969895"/>
          </a:xfrm>
          <a:prstGeom prst="rect">
            <a:avLst/>
          </a:prstGeom>
        </p:spPr>
      </p:pic>
      <p:pic>
        <p:nvPicPr>
          <p:cNvPr id="11" name="Picture 10" descr="A collage of solar panels&#10;&#10;Description automatically generated with low confidence">
            <a:extLst>
              <a:ext uri="{FF2B5EF4-FFF2-40B4-BE49-F238E27FC236}">
                <a16:creationId xmlns:a16="http://schemas.microsoft.com/office/drawing/2014/main" id="{969FAE6B-CE19-4F7B-A28D-EE63F6C3B58D}"/>
              </a:ext>
            </a:extLst>
          </p:cNvPr>
          <p:cNvPicPr/>
          <p:nvPr/>
        </p:nvPicPr>
        <p:blipFill rotWithShape="1">
          <a:blip r:embed="rId3">
            <a:extLst>
              <a:ext uri="{28A0092B-C50C-407E-A947-70E740481C1C}">
                <a14:useLocalDpi xmlns:a14="http://schemas.microsoft.com/office/drawing/2010/main" val="0"/>
              </a:ext>
            </a:extLst>
          </a:blip>
          <a:srcRect r="50000" b="75978"/>
          <a:stretch/>
        </p:blipFill>
        <p:spPr>
          <a:xfrm>
            <a:off x="637959" y="6455449"/>
            <a:ext cx="3141878" cy="1701961"/>
          </a:xfrm>
          <a:prstGeom prst="rect">
            <a:avLst/>
          </a:prstGeom>
        </p:spPr>
      </p:pic>
      <p:pic>
        <p:nvPicPr>
          <p:cNvPr id="12" name="Picture 11" descr="A collage of a solar panel&#10;&#10;Description automatically generated with low confidence">
            <a:extLst>
              <a:ext uri="{FF2B5EF4-FFF2-40B4-BE49-F238E27FC236}">
                <a16:creationId xmlns:a16="http://schemas.microsoft.com/office/drawing/2014/main" id="{40986DF3-A05D-466A-A347-32120D64925A}"/>
              </a:ext>
            </a:extLst>
          </p:cNvPr>
          <p:cNvPicPr/>
          <p:nvPr/>
        </p:nvPicPr>
        <p:blipFill rotWithShape="1">
          <a:blip r:embed="rId4">
            <a:extLst>
              <a:ext uri="{28A0092B-C50C-407E-A947-70E740481C1C}">
                <a14:useLocalDpi xmlns:a14="http://schemas.microsoft.com/office/drawing/2010/main" val="0"/>
              </a:ext>
            </a:extLst>
          </a:blip>
          <a:srcRect r="50000" b="75976"/>
          <a:stretch/>
        </p:blipFill>
        <p:spPr>
          <a:xfrm>
            <a:off x="3743740" y="6455449"/>
            <a:ext cx="3171825" cy="1701961"/>
          </a:xfrm>
          <a:prstGeom prst="rect">
            <a:avLst/>
          </a:prstGeom>
        </p:spPr>
      </p:pic>
    </p:spTree>
    <p:extLst>
      <p:ext uri="{BB962C8B-B14F-4D97-AF65-F5344CB8AC3E}">
        <p14:creationId xmlns:p14="http://schemas.microsoft.com/office/powerpoint/2010/main" val="3196184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297D13-CA82-411D-A398-200ADD1F125A}"/>
              </a:ext>
            </a:extLst>
          </p:cNvPr>
          <p:cNvSpPr/>
          <p:nvPr/>
        </p:nvSpPr>
        <p:spPr>
          <a:xfrm>
            <a:off x="608010" y="3592940"/>
            <a:ext cx="6343650" cy="7848302"/>
          </a:xfrm>
          <a:prstGeom prst="rect">
            <a:avLst/>
          </a:prstGeom>
        </p:spPr>
        <p:txBody>
          <a:bodyPr wrap="square">
            <a:spAutoFit/>
          </a:bodyPr>
          <a:lstStyle/>
          <a:p>
            <a:pPr algn="ctr"/>
            <a:r>
              <a:rPr lang="en-IN" sz="1400" dirty="0">
                <a:latin typeface="Times New Roman" panose="02020603050405020304" pitchFamily="18" charset="0"/>
                <a:cs typeface="Times New Roman" panose="02020603050405020304" pitchFamily="18" charset="0"/>
              </a:rPr>
              <a:t>Don Bosco Green Alliance, Don Bosco School</a:t>
            </a:r>
          </a:p>
          <a:p>
            <a:pPr algn="ctr"/>
            <a:r>
              <a:rPr lang="en-IN" sz="1400" dirty="0">
                <a:latin typeface="Times New Roman" panose="02020603050405020304" pitchFamily="18" charset="0"/>
                <a:cs typeface="Times New Roman" panose="02020603050405020304" pitchFamily="18" charset="0"/>
              </a:rPr>
              <a:t>Bandlaguda Jagir, Hyderabad</a:t>
            </a:r>
          </a:p>
          <a:p>
            <a:pPr algn="just"/>
            <a:endParaRPr lang="en-IN" sz="1400" dirty="0">
              <a:latin typeface="Times New Roman" panose="02020603050405020304" pitchFamily="18" charset="0"/>
              <a:cs typeface="Times New Roman" panose="02020603050405020304" pitchFamily="18" charset="0"/>
            </a:endParaRPr>
          </a:p>
          <a:p>
            <a:pPr algn="just"/>
            <a:r>
              <a:rPr lang="en-IN" sz="1400" dirty="0">
                <a:latin typeface="Times New Roman" panose="02020603050405020304" pitchFamily="18" charset="0"/>
                <a:cs typeface="Times New Roman" panose="02020603050405020304" pitchFamily="18" charset="0"/>
              </a:rPr>
              <a:t>Apart from installing solar panels across our institutions, we are committed to driving environmental awareness in our academic institutions. In the coming year, we intend to increase the green cover on our campus, implement effective waste management programs in our institutions, and expand our capacity to train youth in the clean energy industry.</a:t>
            </a: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ctr"/>
            <a:r>
              <a:rPr lang="en-IN" sz="1400" dirty="0">
                <a:latin typeface="Times New Roman" panose="02020603050405020304" pitchFamily="18" charset="0"/>
                <a:cs typeface="Times New Roman" panose="02020603050405020304" pitchFamily="18" charset="0"/>
              </a:rPr>
              <a:t>Microcredit Program – Don Bosco School</a:t>
            </a:r>
          </a:p>
          <a:p>
            <a:pPr algn="ctr"/>
            <a:r>
              <a:rPr lang="en-IN" sz="1400" dirty="0" err="1">
                <a:latin typeface="Times New Roman" panose="02020603050405020304" pitchFamily="18" charset="0"/>
                <a:cs typeface="Times New Roman" panose="02020603050405020304" pitchFamily="18" charset="0"/>
              </a:rPr>
              <a:t>Punganur</a:t>
            </a:r>
            <a:r>
              <a:rPr lang="en-IN" sz="1400" dirty="0">
                <a:latin typeface="Times New Roman" panose="02020603050405020304" pitchFamily="18" charset="0"/>
                <a:cs typeface="Times New Roman" panose="02020603050405020304" pitchFamily="18" charset="0"/>
              </a:rPr>
              <a:t>, Andhra Pradesh</a:t>
            </a:r>
          </a:p>
          <a:p>
            <a:pPr algn="ctr"/>
            <a:endParaRPr lang="en-IN" sz="1400" dirty="0">
              <a:latin typeface="Times New Roman" panose="02020603050405020304" pitchFamily="18" charset="0"/>
              <a:cs typeface="Times New Roman" panose="02020603050405020304" pitchFamily="18" charset="0"/>
            </a:endParaRPr>
          </a:p>
          <a:p>
            <a:pPr algn="just"/>
            <a:r>
              <a:rPr lang="en-IN" sz="1400" b="1" dirty="0">
                <a:latin typeface="Times New Roman" panose="02020603050405020304" pitchFamily="18" charset="0"/>
                <a:cs typeface="Times New Roman" panose="02020603050405020304" pitchFamily="18" charset="0"/>
              </a:rPr>
              <a:t>Microcredit Program</a:t>
            </a:r>
            <a:endParaRPr lang="en-IN" sz="1400" dirty="0">
              <a:latin typeface="Times New Roman" panose="02020603050405020304" pitchFamily="18" charset="0"/>
              <a:cs typeface="Times New Roman" panose="02020603050405020304" pitchFamily="18" charset="0"/>
            </a:endParaRPr>
          </a:p>
          <a:p>
            <a:pPr algn="just"/>
            <a:r>
              <a:rPr lang="en-IN" sz="1400" dirty="0">
                <a:latin typeface="Times New Roman" panose="02020603050405020304" pitchFamily="18" charset="0"/>
                <a:cs typeface="Times New Roman" panose="02020603050405020304" pitchFamily="18" charset="0"/>
              </a:rPr>
              <a:t>In the early 2000s, our organization established the Microcredit Program as a community mechanism to create employment opportunities and reduce extreme poverty in rural and urban slum areas of our region. (continued)</a:t>
            </a: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00F5878-8BF3-4C88-B459-7C00D27E512E}"/>
              </a:ext>
            </a:extLst>
          </p:cNvPr>
          <p:cNvSpPr txBox="1"/>
          <p:nvPr/>
        </p:nvSpPr>
        <p:spPr>
          <a:xfrm>
            <a:off x="3649031" y="10232571"/>
            <a:ext cx="338554" cy="276999"/>
          </a:xfrm>
          <a:prstGeom prst="rect">
            <a:avLst/>
          </a:prstGeom>
          <a:noFill/>
        </p:spPr>
        <p:txBody>
          <a:bodyPr wrap="none" rtlCol="0">
            <a:spAutoFit/>
          </a:bodyPr>
          <a:lstStyle/>
          <a:p>
            <a:r>
              <a:rPr lang="en-IN" sz="1200" dirty="0">
                <a:latin typeface="Times New Roman" panose="02020603050405020304" pitchFamily="18" charset="0"/>
                <a:cs typeface="Times New Roman" panose="02020603050405020304" pitchFamily="18" charset="0"/>
              </a:rPr>
              <a:t>14</a:t>
            </a:r>
          </a:p>
        </p:txBody>
      </p:sp>
      <p:pic>
        <p:nvPicPr>
          <p:cNvPr id="10" name="Picture 9" descr="May be an image of 4 people, people sitting, people standing and outdoors">
            <a:extLst>
              <a:ext uri="{FF2B5EF4-FFF2-40B4-BE49-F238E27FC236}">
                <a16:creationId xmlns:a16="http://schemas.microsoft.com/office/drawing/2014/main" id="{3F6EDA64-818A-4B11-93AB-3D54273C8F9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4353" y="557161"/>
            <a:ext cx="3910965" cy="2933700"/>
          </a:xfrm>
          <a:prstGeom prst="rect">
            <a:avLst/>
          </a:prstGeom>
          <a:noFill/>
          <a:ln>
            <a:noFill/>
          </a:ln>
        </p:spPr>
      </p:pic>
      <p:pic>
        <p:nvPicPr>
          <p:cNvPr id="13" name="Picture 12">
            <a:extLst>
              <a:ext uri="{FF2B5EF4-FFF2-40B4-BE49-F238E27FC236}">
                <a16:creationId xmlns:a16="http://schemas.microsoft.com/office/drawing/2014/main" id="{063A49D3-449B-4737-9B16-5C4E9DC43A4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824352" y="5538025"/>
            <a:ext cx="3910965" cy="2691575"/>
          </a:xfrm>
          <a:prstGeom prst="rect">
            <a:avLst/>
          </a:prstGeom>
        </p:spPr>
      </p:pic>
    </p:spTree>
    <p:extLst>
      <p:ext uri="{BB962C8B-B14F-4D97-AF65-F5344CB8AC3E}">
        <p14:creationId xmlns:p14="http://schemas.microsoft.com/office/powerpoint/2010/main" val="4242486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572CF7F-3B39-47C1-BD35-B831DFE514EB}"/>
              </a:ext>
            </a:extLst>
          </p:cNvPr>
          <p:cNvSpPr/>
          <p:nvPr/>
        </p:nvSpPr>
        <p:spPr>
          <a:xfrm>
            <a:off x="608012" y="449690"/>
            <a:ext cx="6343650" cy="11464677"/>
          </a:xfrm>
          <a:prstGeom prst="rect">
            <a:avLst/>
          </a:prstGeom>
        </p:spPr>
        <p:txBody>
          <a:bodyPr wrap="square">
            <a:spAutoFit/>
          </a:bodyPr>
          <a:lstStyle/>
          <a:p>
            <a:pPr algn="just"/>
            <a:r>
              <a:rPr lang="en-US" sz="1400" dirty="0">
                <a:latin typeface="Times New Roman" panose="02020603050405020304" pitchFamily="18" charset="0"/>
                <a:cs typeface="Times New Roman" panose="02020603050405020304" pitchFamily="18" charset="0"/>
              </a:rPr>
              <a:t>Due to the scale of poverty, creating and advancing economic opportunities for poor communities reduces the burden on charitable organization to support poor families. The microcredit program caters to poor women and mothers living below the poverty line only, these women enroll in the program and gain access to low interest rate loans that are below market rates. These women must build and grow their businesses, repay the loans and create employment opportunities for other women and youth residing in their communities. </a:t>
            </a:r>
          </a:p>
          <a:p>
            <a:pPr algn="just"/>
            <a:endParaRPr lang="en-US" sz="600" dirty="0">
              <a:latin typeface="Times New Roman" panose="02020603050405020304" pitchFamily="18" charset="0"/>
              <a:cs typeface="Times New Roman" panose="02020603050405020304" pitchFamily="18" charset="0"/>
            </a:endParaRPr>
          </a:p>
          <a:p>
            <a:pPr algn="just"/>
            <a:r>
              <a:rPr lang="en-US" sz="1400" dirty="0">
                <a:latin typeface="Times New Roman" panose="02020603050405020304" pitchFamily="18" charset="0"/>
                <a:cs typeface="Times New Roman" panose="02020603050405020304" pitchFamily="18" charset="0"/>
              </a:rPr>
              <a:t>The repayment of loans creates a self-sustaining financial cycle, where other women have access to the same capital to build and grow their businesses. The repayment of loans, forces these women to become financially independent and accountable in the way they operate their respective organizations. Close to 10,000 women benefit from the Microcredit Program. The table below are the number of women who have received financial assistance from the program. Our organization is looking for partners to support and advance this initiative.</a:t>
            </a:r>
          </a:p>
          <a:p>
            <a:pPr algn="just"/>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r>
              <a:rPr lang="en-IN" sz="1400" b="1" dirty="0">
                <a:latin typeface="Times New Roman" panose="02020603050405020304" pitchFamily="18" charset="0"/>
                <a:cs typeface="Times New Roman" panose="02020603050405020304" pitchFamily="18" charset="0"/>
              </a:rPr>
              <a:t>Community Partnerships – CSO Program</a:t>
            </a:r>
            <a:endParaRPr lang="en-IN" sz="1400" dirty="0">
              <a:latin typeface="Times New Roman" panose="02020603050405020304" pitchFamily="18" charset="0"/>
              <a:cs typeface="Times New Roman" panose="02020603050405020304" pitchFamily="18" charset="0"/>
            </a:endParaRPr>
          </a:p>
          <a:p>
            <a:pPr algn="just"/>
            <a:r>
              <a:rPr lang="en-IN" sz="1400" dirty="0">
                <a:latin typeface="Times New Roman" panose="02020603050405020304" pitchFamily="18" charset="0"/>
                <a:cs typeface="Times New Roman" panose="02020603050405020304" pitchFamily="18" charset="0"/>
              </a:rPr>
              <a:t>Our organization with the support of </a:t>
            </a:r>
            <a:r>
              <a:rPr lang="en-IN" sz="1400" dirty="0" err="1">
                <a:latin typeface="Times New Roman" panose="02020603050405020304" pitchFamily="18" charset="0"/>
                <a:cs typeface="Times New Roman" panose="02020603050405020304" pitchFamily="18" charset="0"/>
              </a:rPr>
              <a:t>BoscoNet</a:t>
            </a:r>
            <a:r>
              <a:rPr lang="en-IN" sz="1400" dirty="0">
                <a:latin typeface="Times New Roman" panose="02020603050405020304" pitchFamily="18" charset="0"/>
                <a:cs typeface="Times New Roman" panose="02020603050405020304" pitchFamily="18" charset="0"/>
              </a:rPr>
              <a:t>, Delhi has established a network of 124 CSOs (Civil Society Organizations) operating primarily in Andhra Pradesh and Telangana. These organizations are grassroot charities that are engaged in poverty alleviation, environmental stewardship and addressing various forms of inequality. Over the past two years, we have been training these organization in advocacy, community organizing and outlining various opportunities to access government programs that help the poor. </a:t>
            </a:r>
          </a:p>
          <a:p>
            <a:pPr algn="just"/>
            <a:endParaRPr lang="en-IN" sz="600" dirty="0">
              <a:latin typeface="Times New Roman" panose="02020603050405020304" pitchFamily="18" charset="0"/>
              <a:cs typeface="Times New Roman" panose="02020603050405020304" pitchFamily="18" charset="0"/>
            </a:endParaRPr>
          </a:p>
          <a:p>
            <a:pPr algn="just"/>
            <a:r>
              <a:rPr lang="en-IN" sz="1400" dirty="0">
                <a:latin typeface="Times New Roman" panose="02020603050405020304" pitchFamily="18" charset="0"/>
                <a:cs typeface="Times New Roman" panose="02020603050405020304" pitchFamily="18" charset="0"/>
              </a:rPr>
              <a:t>Thanks to our collaboration and networking, these organizations have  helped support our efforts in undertaking COVID-19 and flood relief activities this year. We have been able to target remote rural communities and certain urban slum areas where communities, children and families have not received any form of assistance from independent charities. This network or platform CSOs provides donors and other like minded entities an opportunity to collectively work together to bring about a transformation in the culture.</a:t>
            </a:r>
          </a:p>
          <a:p>
            <a:pPr algn="just"/>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p:txBody>
      </p:sp>
      <p:graphicFrame>
        <p:nvGraphicFramePr>
          <p:cNvPr id="7" name="Chart 6">
            <a:extLst>
              <a:ext uri="{FF2B5EF4-FFF2-40B4-BE49-F238E27FC236}">
                <a16:creationId xmlns:a16="http://schemas.microsoft.com/office/drawing/2014/main" id="{2333D771-B7B7-4AA7-8CF7-73C4779C90B4}"/>
              </a:ext>
            </a:extLst>
          </p:cNvPr>
          <p:cNvGraphicFramePr/>
          <p:nvPr>
            <p:extLst>
              <p:ext uri="{D42A27DB-BD31-4B8C-83A1-F6EECF244321}">
                <p14:modId xmlns:p14="http://schemas.microsoft.com/office/powerpoint/2010/main" val="1722322720"/>
              </p:ext>
            </p:extLst>
          </p:nvPr>
        </p:nvGraphicFramePr>
        <p:xfrm>
          <a:off x="955675" y="3691414"/>
          <a:ext cx="5483226" cy="243268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D7BCF75E-144D-4492-B60B-16F09C0EC9AD}"/>
              </a:ext>
            </a:extLst>
          </p:cNvPr>
          <p:cNvSpPr txBox="1"/>
          <p:nvPr/>
        </p:nvSpPr>
        <p:spPr>
          <a:xfrm>
            <a:off x="3649031" y="10232571"/>
            <a:ext cx="338554" cy="276999"/>
          </a:xfrm>
          <a:prstGeom prst="rect">
            <a:avLst/>
          </a:prstGeom>
          <a:noFill/>
        </p:spPr>
        <p:txBody>
          <a:bodyPr wrap="none" rtlCol="0">
            <a:spAutoFit/>
          </a:bodyPr>
          <a:lstStyle/>
          <a:p>
            <a:r>
              <a:rPr lang="en-IN" sz="1200" dirty="0">
                <a:latin typeface="Times New Roman" panose="02020603050405020304" pitchFamily="18" charset="0"/>
                <a:cs typeface="Times New Roman" panose="02020603050405020304" pitchFamily="18" charset="0"/>
              </a:rPr>
              <a:t>15</a:t>
            </a:r>
          </a:p>
        </p:txBody>
      </p:sp>
    </p:spTree>
    <p:extLst>
      <p:ext uri="{BB962C8B-B14F-4D97-AF65-F5344CB8AC3E}">
        <p14:creationId xmlns:p14="http://schemas.microsoft.com/office/powerpoint/2010/main" val="797908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082FDB-0544-4C08-8B02-D6EFF32399DB}"/>
              </a:ext>
            </a:extLst>
          </p:cNvPr>
          <p:cNvSpPr/>
          <p:nvPr/>
        </p:nvSpPr>
        <p:spPr>
          <a:xfrm>
            <a:off x="622980" y="813413"/>
            <a:ext cx="6313714" cy="8445645"/>
          </a:xfrm>
          <a:prstGeom prst="rect">
            <a:avLst/>
          </a:prstGeom>
        </p:spPr>
        <p:txBody>
          <a:bodyPr wrap="square">
            <a:spAutoFit/>
          </a:bodyPr>
          <a:lstStyle/>
          <a:p>
            <a:pPr algn="just"/>
            <a:r>
              <a:rPr lang="en-IN" sz="2000" b="1" dirty="0">
                <a:latin typeface="Times New Roman" panose="02020603050405020304" pitchFamily="18" charset="0"/>
                <a:ea typeface="Calibri" panose="020F0502020204030204" pitchFamily="34" charset="0"/>
                <a:cs typeface="Times New Roman" panose="02020603050405020304" pitchFamily="18" charset="0"/>
              </a:rPr>
              <a:t>Chairman’s Message</a:t>
            </a:r>
          </a:p>
          <a:p>
            <a:pPr algn="just">
              <a:spcAft>
                <a:spcPts val="0"/>
              </a:spcAft>
            </a:pPr>
            <a:endParaRPr lang="en-IN" sz="1200"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IN" sz="1200" dirty="0">
              <a:latin typeface="Times New Roman" panose="02020603050405020304" pitchFamily="18" charset="0"/>
              <a:cs typeface="Times New Roman" panose="02020603050405020304" pitchFamily="18" charset="0"/>
            </a:endParaRPr>
          </a:p>
          <a:p>
            <a:pPr algn="just"/>
            <a:endParaRPr lang="en-IN" sz="1200" dirty="0">
              <a:latin typeface="Times New Roman" panose="02020603050405020304" pitchFamily="18" charset="0"/>
              <a:cs typeface="Times New Roman" panose="02020603050405020304" pitchFamily="18" charset="0"/>
            </a:endParaRPr>
          </a:p>
          <a:p>
            <a:pPr algn="just"/>
            <a:endParaRPr lang="en-IN" sz="1200" dirty="0">
              <a:latin typeface="Times New Roman" panose="02020603050405020304" pitchFamily="18" charset="0"/>
              <a:cs typeface="Times New Roman" panose="02020603050405020304" pitchFamily="18" charset="0"/>
            </a:endParaRPr>
          </a:p>
          <a:p>
            <a:pPr algn="just"/>
            <a:endParaRPr lang="en-IN" sz="1200" dirty="0">
              <a:latin typeface="Times New Roman" panose="02020603050405020304" pitchFamily="18" charset="0"/>
              <a:cs typeface="Times New Roman" panose="02020603050405020304" pitchFamily="18" charset="0"/>
            </a:endParaRPr>
          </a:p>
          <a:p>
            <a:pPr algn="just"/>
            <a:endParaRPr lang="en-IN" sz="1200" dirty="0">
              <a:latin typeface="Times New Roman" panose="02020603050405020304" pitchFamily="18" charset="0"/>
              <a:cs typeface="Times New Roman" panose="02020603050405020304" pitchFamily="18" charset="0"/>
            </a:endParaRPr>
          </a:p>
          <a:p>
            <a:pPr algn="just"/>
            <a:endParaRPr lang="en-IN" sz="1200" dirty="0">
              <a:latin typeface="Times New Roman" panose="02020603050405020304" pitchFamily="18" charset="0"/>
              <a:cs typeface="Times New Roman" panose="02020603050405020304" pitchFamily="18" charset="0"/>
            </a:endParaRPr>
          </a:p>
          <a:p>
            <a:pPr algn="just"/>
            <a:endParaRPr lang="en-IN" sz="1200" dirty="0">
              <a:latin typeface="Times New Roman" panose="02020603050405020304" pitchFamily="18" charset="0"/>
              <a:cs typeface="Times New Roman" panose="02020603050405020304" pitchFamily="18" charset="0"/>
            </a:endParaRPr>
          </a:p>
          <a:p>
            <a:pPr algn="just"/>
            <a:endParaRPr lang="en-IN" sz="1200" dirty="0">
              <a:latin typeface="Times New Roman" panose="02020603050405020304" pitchFamily="18" charset="0"/>
              <a:cs typeface="Times New Roman" panose="02020603050405020304" pitchFamily="18" charset="0"/>
            </a:endParaRPr>
          </a:p>
          <a:p>
            <a:pPr algn="just"/>
            <a:endParaRPr lang="en-IN" sz="1200" dirty="0">
              <a:latin typeface="Times New Roman" panose="02020603050405020304" pitchFamily="18" charset="0"/>
              <a:cs typeface="Times New Roman" panose="02020603050405020304" pitchFamily="18" charset="0"/>
            </a:endParaRPr>
          </a:p>
          <a:p>
            <a:pPr algn="just"/>
            <a:endParaRPr lang="en-IN" sz="1200" dirty="0">
              <a:latin typeface="Times New Roman" panose="02020603050405020304" pitchFamily="18" charset="0"/>
              <a:cs typeface="Times New Roman" panose="02020603050405020304" pitchFamily="18" charset="0"/>
            </a:endParaRPr>
          </a:p>
          <a:p>
            <a:pPr algn="just"/>
            <a:endParaRPr lang="en-IN" sz="1200" dirty="0">
              <a:latin typeface="Times New Roman" panose="02020603050405020304" pitchFamily="18" charset="0"/>
              <a:cs typeface="Times New Roman" panose="02020603050405020304" pitchFamily="18" charset="0"/>
            </a:endParaRPr>
          </a:p>
          <a:p>
            <a:pPr algn="just"/>
            <a:endParaRPr lang="en-IN" sz="1200" dirty="0">
              <a:latin typeface="Times New Roman" panose="02020603050405020304" pitchFamily="18" charset="0"/>
              <a:cs typeface="Times New Roman" panose="02020603050405020304" pitchFamily="18" charset="0"/>
            </a:endParaRPr>
          </a:p>
          <a:p>
            <a:pPr algn="just"/>
            <a:endParaRPr lang="en-IN" sz="1200" dirty="0">
              <a:latin typeface="Times New Roman" panose="02020603050405020304" pitchFamily="18" charset="0"/>
              <a:cs typeface="Times New Roman" panose="02020603050405020304" pitchFamily="18" charset="0"/>
            </a:endParaRPr>
          </a:p>
          <a:p>
            <a:pPr algn="just"/>
            <a:endParaRPr lang="en-IN" sz="1200" dirty="0">
              <a:latin typeface="Times New Roman" panose="02020603050405020304" pitchFamily="18" charset="0"/>
              <a:cs typeface="Times New Roman" panose="02020603050405020304" pitchFamily="18" charset="0"/>
            </a:endParaRPr>
          </a:p>
          <a:p>
            <a:pPr algn="just"/>
            <a:endParaRPr lang="en-IN" sz="1200" dirty="0">
              <a:latin typeface="Times New Roman" panose="02020603050405020304" pitchFamily="18" charset="0"/>
              <a:cs typeface="Times New Roman" panose="02020603050405020304" pitchFamily="18" charset="0"/>
            </a:endParaRPr>
          </a:p>
          <a:p>
            <a:pPr algn="just"/>
            <a:endParaRPr lang="en-IN" sz="1200" dirty="0">
              <a:latin typeface="Times New Roman" panose="02020603050405020304" pitchFamily="18" charset="0"/>
              <a:cs typeface="Times New Roman" panose="02020603050405020304" pitchFamily="18" charset="0"/>
            </a:endParaRPr>
          </a:p>
          <a:p>
            <a:pPr algn="just"/>
            <a:r>
              <a:rPr lang="en-IN" sz="1200" dirty="0">
                <a:latin typeface="Times New Roman" panose="02020603050405020304" pitchFamily="18" charset="0"/>
                <a:cs typeface="Times New Roman" panose="02020603050405020304" pitchFamily="18" charset="0"/>
              </a:rPr>
              <a:t>Pictured on the right, Fr. </a:t>
            </a:r>
            <a:r>
              <a:rPr lang="en-IN" sz="1200" dirty="0" err="1">
                <a:latin typeface="Times New Roman" panose="02020603050405020304" pitchFamily="18" charset="0"/>
                <a:cs typeface="Times New Roman" panose="02020603050405020304" pitchFamily="18" charset="0"/>
              </a:rPr>
              <a:t>Thathireddy</a:t>
            </a:r>
            <a:r>
              <a:rPr lang="en-IN" sz="1200" dirty="0">
                <a:latin typeface="Times New Roman" panose="02020603050405020304" pitchFamily="18" charset="0"/>
                <a:cs typeface="Times New Roman" panose="02020603050405020304" pitchFamily="18" charset="0"/>
              </a:rPr>
              <a:t> Vijaya Bhaskar SDB, Chairman of Bosco </a:t>
            </a:r>
            <a:r>
              <a:rPr lang="en-IN" sz="1200" dirty="0" err="1">
                <a:latin typeface="Times New Roman" panose="02020603050405020304" pitchFamily="18" charset="0"/>
                <a:cs typeface="Times New Roman" panose="02020603050405020304" pitchFamily="18" charset="0"/>
              </a:rPr>
              <a:t>Seva</a:t>
            </a:r>
            <a:r>
              <a:rPr lang="en-IN" sz="1200" dirty="0">
                <a:latin typeface="Times New Roman" panose="02020603050405020304" pitchFamily="18" charset="0"/>
                <a:cs typeface="Times New Roman" panose="02020603050405020304" pitchFamily="18" charset="0"/>
              </a:rPr>
              <a:t> Kendra, distributing food packages to poor women and youth in Hyderabad. </a:t>
            </a:r>
          </a:p>
          <a:p>
            <a:pPr algn="just">
              <a:spcAft>
                <a:spcPts val="0"/>
              </a:spcAft>
            </a:pPr>
            <a:endParaRPr lang="en-IN" sz="12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IN" sz="1200" dirty="0">
                <a:latin typeface="Times New Roman" panose="02020603050405020304" pitchFamily="18" charset="0"/>
                <a:ea typeface="Calibri" panose="020F0502020204030204" pitchFamily="34" charset="0"/>
                <a:cs typeface="Times New Roman" panose="02020603050405020304" pitchFamily="18" charset="0"/>
              </a:rPr>
              <a:t>Dear Readers</a:t>
            </a:r>
          </a:p>
          <a:p>
            <a:pPr algn="just">
              <a:spcAft>
                <a:spcPts val="0"/>
              </a:spcAft>
            </a:pPr>
            <a:endParaRPr lang="en-IN" sz="6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IN" sz="1200" dirty="0">
                <a:latin typeface="Times New Roman" panose="02020603050405020304" pitchFamily="18" charset="0"/>
                <a:ea typeface="Calibri" panose="020F0502020204030204" pitchFamily="34" charset="0"/>
                <a:cs typeface="Times New Roman" panose="02020603050405020304" pitchFamily="18" charset="0"/>
              </a:rPr>
              <a:t>Bosco </a:t>
            </a:r>
            <a:r>
              <a:rPr lang="en-IN" sz="1200" dirty="0" err="1">
                <a:latin typeface="Times New Roman" panose="02020603050405020304" pitchFamily="18" charset="0"/>
                <a:ea typeface="Calibri" panose="020F0502020204030204" pitchFamily="34" charset="0"/>
                <a:cs typeface="Times New Roman" panose="02020603050405020304" pitchFamily="18" charset="0"/>
              </a:rPr>
              <a:t>Seva</a:t>
            </a:r>
            <a:r>
              <a:rPr lang="en-IN" sz="1200" dirty="0">
                <a:latin typeface="Times New Roman" panose="02020603050405020304" pitchFamily="18" charset="0"/>
                <a:ea typeface="Calibri" panose="020F0502020204030204" pitchFamily="34" charset="0"/>
                <a:cs typeface="Times New Roman" panose="02020603050405020304" pitchFamily="18" charset="0"/>
              </a:rPr>
              <a:t> Kendra serves as the Planning and Development Office of the Salesian Province of St. Joseph, Hyderabad. The office plays an integral role in supporting charitable efforts undertaken by Don Bosco Institutions in Andhra Pradesh, Telangana, and south Odisha. This year, in light of an ongoing pandemic and the recent floods that have devastated our region, we can witness and see how fragile life can be. These unprecedented events have taken away certain securities we took for granted. Millions of families in our region and around the world have lost their livelihoods, and face an uncertain future.</a:t>
            </a:r>
            <a:endParaRPr lang="en-IN"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en-IN" sz="6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IN" sz="1200" dirty="0">
                <a:latin typeface="Times New Roman" panose="02020603050405020304" pitchFamily="18" charset="0"/>
                <a:ea typeface="Calibri" panose="020F0502020204030204" pitchFamily="34" charset="0"/>
                <a:cs typeface="Times New Roman" panose="02020603050405020304" pitchFamily="18" charset="0"/>
              </a:rPr>
              <a:t>In spite of such challenges, our organization, Bosco </a:t>
            </a:r>
            <a:r>
              <a:rPr lang="en-IN" sz="1200" dirty="0" err="1">
                <a:latin typeface="Times New Roman" panose="02020603050405020304" pitchFamily="18" charset="0"/>
                <a:ea typeface="Calibri" panose="020F0502020204030204" pitchFamily="34" charset="0"/>
                <a:cs typeface="Times New Roman" panose="02020603050405020304" pitchFamily="18" charset="0"/>
              </a:rPr>
              <a:t>Seva</a:t>
            </a:r>
            <a:r>
              <a:rPr lang="en-IN" sz="1200" dirty="0">
                <a:latin typeface="Times New Roman" panose="02020603050405020304" pitchFamily="18" charset="0"/>
                <a:ea typeface="Calibri" panose="020F0502020204030204" pitchFamily="34" charset="0"/>
                <a:cs typeface="Times New Roman" panose="02020603050405020304" pitchFamily="18" charset="0"/>
              </a:rPr>
              <a:t> Kendra, has been on the frontlines providing food, medical essentials, and supporting those who have been impacted by the pandemic. We have helped close to 900,000 poor persons over the past 2 years and continue to do so today. Apart from these activities, our organization supports a network of 32 Don Bosco Institutions that provide education, skill training, and youth services for poor children and youth who lack access to education and struggle to make ends meet.</a:t>
            </a:r>
            <a:endParaRPr lang="en-IN"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en-IN" sz="6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IN" sz="1200" dirty="0">
                <a:latin typeface="Times New Roman" panose="02020603050405020304" pitchFamily="18" charset="0"/>
                <a:ea typeface="Calibri" panose="020F0502020204030204" pitchFamily="34" charset="0"/>
                <a:cs typeface="Times New Roman" panose="02020603050405020304" pitchFamily="18" charset="0"/>
              </a:rPr>
              <a:t>We are able to undertake such activities thanks to the help and generosity of our donors. Despite our best efforts tens of thousands of poor children, youth and families suffer from various grave hardships and challenges. Our organization and Province exists to provide an alternative to a life of grave hardships and we need your help to continue our efforts.</a:t>
            </a:r>
            <a:endParaRPr lang="en-IN"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IN" sz="1400" dirty="0">
                <a:latin typeface="Times New Roman" panose="02020603050405020304" pitchFamily="18" charset="0"/>
                <a:ea typeface="Calibri" panose="020F0502020204030204" pitchFamily="34" charset="0"/>
                <a:cs typeface="Times New Roman" panose="02020603050405020304" pitchFamily="18" charset="0"/>
              </a:rPr>
              <a:t> </a:t>
            </a:r>
            <a:endParaRPr lang="en-IN"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IN" sz="1200" dirty="0">
                <a:latin typeface="Times New Roman" panose="02020603050405020304" pitchFamily="18" charset="0"/>
                <a:ea typeface="Calibri" panose="020F0502020204030204" pitchFamily="34" charset="0"/>
                <a:cs typeface="Times New Roman" panose="02020603050405020304" pitchFamily="18" charset="0"/>
              </a:rPr>
              <a:t>Sincerely,</a:t>
            </a:r>
            <a:endParaRPr lang="en-IN"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IN" sz="1200" dirty="0">
                <a:latin typeface="Times New Roman" panose="02020603050405020304" pitchFamily="18" charset="0"/>
                <a:ea typeface="Calibri" panose="020F0502020204030204" pitchFamily="34" charset="0"/>
                <a:cs typeface="Times New Roman" panose="02020603050405020304" pitchFamily="18" charset="0"/>
              </a:rPr>
              <a:t>Fr. </a:t>
            </a:r>
            <a:r>
              <a:rPr lang="en-IN" sz="1200" dirty="0" err="1">
                <a:latin typeface="Times New Roman" panose="02020603050405020304" pitchFamily="18" charset="0"/>
                <a:ea typeface="Calibri" panose="020F0502020204030204" pitchFamily="34" charset="0"/>
                <a:cs typeface="Times New Roman" panose="02020603050405020304" pitchFamily="18" charset="0"/>
              </a:rPr>
              <a:t>Thathireddy</a:t>
            </a:r>
            <a:r>
              <a:rPr lang="en-IN" sz="1200" dirty="0">
                <a:latin typeface="Times New Roman" panose="02020603050405020304" pitchFamily="18" charset="0"/>
                <a:ea typeface="Calibri" panose="020F0502020204030204" pitchFamily="34" charset="0"/>
                <a:cs typeface="Times New Roman" panose="02020603050405020304" pitchFamily="18" charset="0"/>
              </a:rPr>
              <a:t> Vijaya Bhaskar SDB</a:t>
            </a:r>
          </a:p>
        </p:txBody>
      </p:sp>
      <p:pic>
        <p:nvPicPr>
          <p:cNvPr id="6" name="Picture 2" descr="Salesians in India reach out to most affected during pandemic | RVA">
            <a:extLst>
              <a:ext uri="{FF2B5EF4-FFF2-40B4-BE49-F238E27FC236}">
                <a16:creationId xmlns:a16="http://schemas.microsoft.com/office/drawing/2014/main" id="{79200E62-6360-4347-AAF8-77EB2C1541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232" y="1336503"/>
            <a:ext cx="5054488" cy="2848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063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59E1E322-68D8-428B-8A16-21FB366746BA}"/>
              </a:ext>
            </a:extLst>
          </p:cNvPr>
          <p:cNvSpPr txBox="1"/>
          <p:nvPr/>
        </p:nvSpPr>
        <p:spPr>
          <a:xfrm>
            <a:off x="3649031" y="10232571"/>
            <a:ext cx="338554" cy="276999"/>
          </a:xfrm>
          <a:prstGeom prst="rect">
            <a:avLst/>
          </a:prstGeom>
          <a:noFill/>
        </p:spPr>
        <p:txBody>
          <a:bodyPr wrap="none" rtlCol="0">
            <a:spAutoFit/>
          </a:bodyPr>
          <a:lstStyle/>
          <a:p>
            <a:r>
              <a:rPr lang="en-IN" sz="1200" dirty="0">
                <a:latin typeface="Times New Roman" panose="02020603050405020304" pitchFamily="18" charset="0"/>
                <a:cs typeface="Times New Roman" panose="02020603050405020304" pitchFamily="18" charset="0"/>
              </a:rPr>
              <a:t>16</a:t>
            </a:r>
          </a:p>
        </p:txBody>
      </p:sp>
      <p:pic>
        <p:nvPicPr>
          <p:cNvPr id="31" name="Picture 30">
            <a:extLst>
              <a:ext uri="{FF2B5EF4-FFF2-40B4-BE49-F238E27FC236}">
                <a16:creationId xmlns:a16="http://schemas.microsoft.com/office/drawing/2014/main" id="{E14B5D9E-4C5B-4001-9F22-8F6F56C225E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14081" y="504670"/>
            <a:ext cx="5731510" cy="2613025"/>
          </a:xfrm>
          <a:prstGeom prst="rect">
            <a:avLst/>
          </a:prstGeom>
        </p:spPr>
      </p:pic>
      <p:sp>
        <p:nvSpPr>
          <p:cNvPr id="3" name="Rectangle 2">
            <a:extLst>
              <a:ext uri="{FF2B5EF4-FFF2-40B4-BE49-F238E27FC236}">
                <a16:creationId xmlns:a16="http://schemas.microsoft.com/office/drawing/2014/main" id="{77575A94-CF69-4E50-B922-89730DACBE04}"/>
              </a:ext>
            </a:extLst>
          </p:cNvPr>
          <p:cNvSpPr/>
          <p:nvPr/>
        </p:nvSpPr>
        <p:spPr>
          <a:xfrm>
            <a:off x="914082" y="3131343"/>
            <a:ext cx="5731509" cy="542008"/>
          </a:xfrm>
          <a:prstGeom prst="rect">
            <a:avLst/>
          </a:prstGeom>
        </p:spPr>
        <p:txBody>
          <a:bodyPr wrap="square">
            <a:spAutoFit/>
          </a:bodyPr>
          <a:lstStyle/>
          <a:p>
            <a:pPr algn="ctr">
              <a:lnSpc>
                <a:spcPct val="107000"/>
              </a:lnSpc>
              <a:spcAft>
                <a:spcPts val="0"/>
              </a:spcAft>
            </a:pPr>
            <a:r>
              <a:rPr lang="en-IN" sz="1400" dirty="0">
                <a:latin typeface="Times New Roman" panose="02020603050405020304" pitchFamily="18" charset="0"/>
                <a:ea typeface="Calibri" panose="020F0502020204030204" pitchFamily="34" charset="0"/>
                <a:cs typeface="Times New Roman" panose="02020603050405020304" pitchFamily="18" charset="0"/>
              </a:rPr>
              <a:t>Meeting with various CSOs </a:t>
            </a:r>
          </a:p>
          <a:p>
            <a:pPr algn="ctr">
              <a:lnSpc>
                <a:spcPct val="107000"/>
              </a:lnSpc>
              <a:spcAft>
                <a:spcPts val="0"/>
              </a:spcAft>
            </a:pPr>
            <a:r>
              <a:rPr lang="en-IN" sz="1400" dirty="0">
                <a:latin typeface="Times New Roman" panose="02020603050405020304" pitchFamily="18" charset="0"/>
                <a:ea typeface="Calibri" panose="020F0502020204030204" pitchFamily="34" charset="0"/>
                <a:cs typeface="Times New Roman" panose="02020603050405020304" pitchFamily="18" charset="0"/>
              </a:rPr>
              <a:t>Don Bosco Provincial House, Hyderabad, Telangana</a:t>
            </a:r>
            <a:endParaRPr lang="en-IN"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3" name="Rectangle 32">
            <a:extLst>
              <a:ext uri="{FF2B5EF4-FFF2-40B4-BE49-F238E27FC236}">
                <a16:creationId xmlns:a16="http://schemas.microsoft.com/office/drawing/2014/main" id="{8679501E-71B8-4EC8-B93B-F5C2A7FE942D}"/>
              </a:ext>
            </a:extLst>
          </p:cNvPr>
          <p:cNvSpPr/>
          <p:nvPr/>
        </p:nvSpPr>
        <p:spPr>
          <a:xfrm>
            <a:off x="613626" y="3686999"/>
            <a:ext cx="6218571" cy="2616101"/>
          </a:xfrm>
          <a:prstGeom prst="rect">
            <a:avLst/>
          </a:prstGeom>
        </p:spPr>
        <p:txBody>
          <a:bodyPr wrap="square">
            <a:spAutoFit/>
          </a:bodyPr>
          <a:lstStyle/>
          <a:p>
            <a:pPr algn="just">
              <a:lnSpc>
                <a:spcPct val="150000"/>
              </a:lnSpc>
              <a:spcAft>
                <a:spcPts val="0"/>
              </a:spcAft>
            </a:pPr>
            <a:r>
              <a:rPr lang="en-IN" b="1" dirty="0">
                <a:latin typeface="Times New Roman" panose="02020603050405020304" pitchFamily="18" charset="0"/>
                <a:ea typeface="Calibri" panose="020F0502020204030204" pitchFamily="34" charset="0"/>
                <a:cs typeface="Times New Roman" panose="02020603050405020304" pitchFamily="18" charset="0"/>
              </a:rPr>
              <a:t>Our Donors</a:t>
            </a:r>
          </a:p>
          <a:p>
            <a:pPr algn="just"/>
            <a:r>
              <a:rPr lang="en-IN" sz="1400" dirty="0">
                <a:latin typeface="Times New Roman" panose="02020603050405020304" pitchFamily="18" charset="0"/>
                <a:cs typeface="Times New Roman" panose="02020603050405020304" pitchFamily="18" charset="0"/>
              </a:rPr>
              <a:t>Our efforts over the past financial year would not be possible thanks to the efforts of our donors. Outlined below are donors who have sponsored and supported our mission.</a:t>
            </a:r>
          </a:p>
          <a:p>
            <a:endParaRPr lang="en-IN" sz="1000" b="1" dirty="0"/>
          </a:p>
          <a:p>
            <a:r>
              <a:rPr lang="en-IN" sz="1400" b="1" dirty="0">
                <a:latin typeface="Times New Roman" panose="02020603050405020304" pitchFamily="18" charset="0"/>
                <a:cs typeface="Times New Roman" panose="02020603050405020304" pitchFamily="18" charset="0"/>
              </a:rPr>
              <a:t>Independent Donors – </a:t>
            </a:r>
            <a:r>
              <a:rPr lang="en-IN" sz="1400" dirty="0">
                <a:latin typeface="Times New Roman" panose="02020603050405020304" pitchFamily="18" charset="0"/>
                <a:cs typeface="Times New Roman" panose="02020603050405020304" pitchFamily="18" charset="0"/>
              </a:rPr>
              <a:t>Foreign</a:t>
            </a:r>
          </a:p>
          <a:p>
            <a:r>
              <a:rPr lang="de-DE" sz="1400" dirty="0">
                <a:latin typeface="Times New Roman" panose="02020603050405020304" pitchFamily="18" charset="0"/>
                <a:cs typeface="Times New Roman" panose="02020603050405020304" pitchFamily="18" charset="0"/>
              </a:rPr>
              <a:t>Cecil Beck, Switzerland</a:t>
            </a:r>
            <a:endParaRPr lang="en-IN" sz="1400" dirty="0">
              <a:latin typeface="Times New Roman" panose="02020603050405020304" pitchFamily="18" charset="0"/>
              <a:cs typeface="Times New Roman" panose="02020603050405020304" pitchFamily="18" charset="0"/>
            </a:endParaRPr>
          </a:p>
          <a:p>
            <a:r>
              <a:rPr lang="de-DE" sz="1400" dirty="0">
                <a:latin typeface="Times New Roman" panose="02020603050405020304" pitchFamily="18" charset="0"/>
                <a:cs typeface="Times New Roman" panose="02020603050405020304" pitchFamily="18" charset="0"/>
              </a:rPr>
              <a:t>S. Zgaoui, Netherlands</a:t>
            </a:r>
            <a:endParaRPr lang="en-IN" sz="1400" dirty="0">
              <a:latin typeface="Times New Roman" panose="02020603050405020304" pitchFamily="18" charset="0"/>
              <a:cs typeface="Times New Roman" panose="02020603050405020304" pitchFamily="18" charset="0"/>
            </a:endParaRPr>
          </a:p>
          <a:p>
            <a:r>
              <a:rPr lang="de-DE" sz="1400" dirty="0">
                <a:latin typeface="Times New Roman" panose="02020603050405020304" pitchFamily="18" charset="0"/>
                <a:cs typeface="Times New Roman" panose="02020603050405020304" pitchFamily="18" charset="0"/>
              </a:rPr>
              <a:t>Klaus Eichelmann, Germany</a:t>
            </a:r>
            <a:endParaRPr lang="en-IN" sz="1400" dirty="0">
              <a:latin typeface="Times New Roman" panose="02020603050405020304" pitchFamily="18" charset="0"/>
              <a:cs typeface="Times New Roman" panose="02020603050405020304" pitchFamily="18" charset="0"/>
            </a:endParaRPr>
          </a:p>
          <a:p>
            <a:pPr algn="just">
              <a:spcAft>
                <a:spcPts val="0"/>
              </a:spcAft>
            </a:pPr>
            <a:endParaRPr lang="en-IN" sz="10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IN" sz="1400" b="1" dirty="0">
                <a:latin typeface="Times New Roman" panose="02020603050405020304" pitchFamily="18" charset="0"/>
                <a:ea typeface="Calibri" panose="020F0502020204030204" pitchFamily="34" charset="0"/>
                <a:cs typeface="Times New Roman" panose="02020603050405020304" pitchFamily="18" charset="0"/>
              </a:rPr>
              <a:t>Charitable Foundations and Private Enterprises</a:t>
            </a:r>
          </a:p>
        </p:txBody>
      </p:sp>
      <p:pic>
        <p:nvPicPr>
          <p:cNvPr id="34" name="Picture 2" descr="Plasmait GmbH">
            <a:extLst>
              <a:ext uri="{FF2B5EF4-FFF2-40B4-BE49-F238E27FC236}">
                <a16:creationId xmlns:a16="http://schemas.microsoft.com/office/drawing/2014/main" id="{D17E7A94-5E0E-44A7-86B4-E08BC1EE03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500" y="6245837"/>
            <a:ext cx="1904207" cy="59030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NIEHOFF Schwabach - one of world's leading manufacturer of wire drawing  machines, braiding machines, wire plating, bunching machines, stranding  machines and global service">
            <a:extLst>
              <a:ext uri="{FF2B5EF4-FFF2-40B4-BE49-F238E27FC236}">
                <a16:creationId xmlns:a16="http://schemas.microsoft.com/office/drawing/2014/main" id="{FDAF6356-94B8-4842-987D-4E33A877CE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1340" y="6271210"/>
            <a:ext cx="594895" cy="59282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DLB Draht und Litzen GmbH | LinkedIn">
            <a:extLst>
              <a:ext uri="{FF2B5EF4-FFF2-40B4-BE49-F238E27FC236}">
                <a16:creationId xmlns:a16="http://schemas.microsoft.com/office/drawing/2014/main" id="{AD4BBB25-4AA2-486A-94C0-55D346E693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9792" y="6215201"/>
            <a:ext cx="594895" cy="59489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Ernst Strecker GmbH &amp; Co. KG | Renningen">
            <a:extLst>
              <a:ext uri="{FF2B5EF4-FFF2-40B4-BE49-F238E27FC236}">
                <a16:creationId xmlns:a16="http://schemas.microsoft.com/office/drawing/2014/main" id="{363174B3-167C-4437-9A5A-E5C193E03F9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0768" b="37232"/>
          <a:stretch/>
        </p:blipFill>
        <p:spPr bwMode="auto">
          <a:xfrm>
            <a:off x="4514320" y="6129597"/>
            <a:ext cx="2143125" cy="6858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https://www.resy-filtration.com/fileadmin/templates/images/logo.png">
            <a:extLst>
              <a:ext uri="{FF2B5EF4-FFF2-40B4-BE49-F238E27FC236}">
                <a16:creationId xmlns:a16="http://schemas.microsoft.com/office/drawing/2014/main" id="{A171A46C-8159-40C2-B821-8556C6C6FC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3626" y="7060726"/>
            <a:ext cx="2127207" cy="59233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2" descr="Manufacturer of Miniature Pumps for Medical, Laboratory and Analysis">
            <a:extLst>
              <a:ext uri="{FF2B5EF4-FFF2-40B4-BE49-F238E27FC236}">
                <a16:creationId xmlns:a16="http://schemas.microsoft.com/office/drawing/2014/main" id="{7FC7D076-BB8F-4279-87D2-FA29CD863A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5940" y="7090128"/>
            <a:ext cx="1860203" cy="47130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4" descr="Nestle India Limited | SAFEWORLD">
            <a:extLst>
              <a:ext uri="{FF2B5EF4-FFF2-40B4-BE49-F238E27FC236}">
                <a16:creationId xmlns:a16="http://schemas.microsoft.com/office/drawing/2014/main" id="{A5E0383D-9D62-42A4-9642-4DE5891D05D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1250" y="6915744"/>
            <a:ext cx="819740" cy="81974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6" descr="Accenture logo and symbol, meaning, history, PNG, brand">
            <a:extLst>
              <a:ext uri="{FF2B5EF4-FFF2-40B4-BE49-F238E27FC236}">
                <a16:creationId xmlns:a16="http://schemas.microsoft.com/office/drawing/2014/main" id="{B85EAD75-E99E-4A3A-BD92-0BDA3D07CE9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24107" b="22752"/>
          <a:stretch/>
        </p:blipFill>
        <p:spPr bwMode="auto">
          <a:xfrm>
            <a:off x="677500" y="7818350"/>
            <a:ext cx="1665516" cy="556657"/>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8" descr="File:Amazon logo.svg - Wikimedia Commons">
            <a:extLst>
              <a:ext uri="{FF2B5EF4-FFF2-40B4-BE49-F238E27FC236}">
                <a16:creationId xmlns:a16="http://schemas.microsoft.com/office/drawing/2014/main" id="{8E227AFE-6987-4D97-9CF8-A8F1D06208F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58593" y="8070520"/>
            <a:ext cx="1526965" cy="45921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0" descr="Solarpack - Crunchbase Company Profile &amp; Funding">
            <a:extLst>
              <a:ext uri="{FF2B5EF4-FFF2-40B4-BE49-F238E27FC236}">
                <a16:creationId xmlns:a16="http://schemas.microsoft.com/office/drawing/2014/main" id="{89BD5A4C-3581-4036-BBBB-0D56C49BBE75}"/>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8371" t="31604" r="16892" b="32712"/>
          <a:stretch/>
        </p:blipFill>
        <p:spPr bwMode="auto">
          <a:xfrm>
            <a:off x="4501136" y="7837911"/>
            <a:ext cx="1487138" cy="81974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4" descr="missio München - About missio">
            <a:extLst>
              <a:ext uri="{FF2B5EF4-FFF2-40B4-BE49-F238E27FC236}">
                <a16:creationId xmlns:a16="http://schemas.microsoft.com/office/drawing/2014/main" id="{3F2B99F3-26CE-4BA3-A36F-8E8131629CB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1952" y="8867600"/>
            <a:ext cx="1814847" cy="41502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8" descr="Weltweite Kinderhilfe e.V. | 50 Jahre Weltweite Kinderhilfe e.V. –  Engagement mit Tradition">
            <a:extLst>
              <a:ext uri="{FF2B5EF4-FFF2-40B4-BE49-F238E27FC236}">
                <a16:creationId xmlns:a16="http://schemas.microsoft.com/office/drawing/2014/main" id="{91332359-4AD6-4768-AD89-8BCF4D5BEF1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30290" y="7927041"/>
            <a:ext cx="906717" cy="64148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4" descr="ACN International">
            <a:extLst>
              <a:ext uri="{FF2B5EF4-FFF2-40B4-BE49-F238E27FC236}">
                <a16:creationId xmlns:a16="http://schemas.microsoft.com/office/drawing/2014/main" id="{C2593478-746D-4F78-B0AB-DBD20D2E15B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7501" y="8723815"/>
            <a:ext cx="1914570" cy="64148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descr="Manos Unidas Caceres | Facebook">
            <a:extLst>
              <a:ext uri="{FF2B5EF4-FFF2-40B4-BE49-F238E27FC236}">
                <a16:creationId xmlns:a16="http://schemas.microsoft.com/office/drawing/2014/main" id="{BED18FA3-B646-4F7A-9EB3-D9FCCA72447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20821" y="6811355"/>
            <a:ext cx="1013442" cy="1013442"/>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50" descr="Our partners">
            <a:extLst>
              <a:ext uri="{FF2B5EF4-FFF2-40B4-BE49-F238E27FC236}">
                <a16:creationId xmlns:a16="http://schemas.microsoft.com/office/drawing/2014/main" id="{BEA6FB22-AC1C-4E69-9408-508D6752FFB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66681" y="8810541"/>
            <a:ext cx="1665516" cy="616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20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D4D37B-AB5B-4B15-9462-867ED819991C}"/>
              </a:ext>
            </a:extLst>
          </p:cNvPr>
          <p:cNvSpPr/>
          <p:nvPr/>
        </p:nvSpPr>
        <p:spPr>
          <a:xfrm>
            <a:off x="670551" y="648104"/>
            <a:ext cx="6218571" cy="7417415"/>
          </a:xfrm>
          <a:prstGeom prst="rect">
            <a:avLst/>
          </a:prstGeom>
        </p:spPr>
        <p:txBody>
          <a:bodyPr wrap="square">
            <a:spAutoFit/>
          </a:bodyPr>
          <a:lstStyle/>
          <a:p>
            <a:pPr algn="just">
              <a:spcAft>
                <a:spcPts val="0"/>
              </a:spcAft>
            </a:pPr>
            <a:r>
              <a:rPr lang="en-IN" sz="1400" b="1" dirty="0">
                <a:latin typeface="Times New Roman" panose="02020603050405020304" pitchFamily="18" charset="0"/>
                <a:ea typeface="Calibri" panose="020F0502020204030204" pitchFamily="34" charset="0"/>
                <a:cs typeface="Times New Roman" panose="02020603050405020304" pitchFamily="18" charset="0"/>
              </a:rPr>
              <a:t>Going Forward</a:t>
            </a:r>
            <a:endParaRPr lang="en-IN" sz="1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IN" sz="1400" dirty="0">
                <a:latin typeface="Times New Roman" panose="02020603050405020304" pitchFamily="18" charset="0"/>
                <a:ea typeface="Calibri" panose="020F0502020204030204" pitchFamily="34" charset="0"/>
                <a:cs typeface="Times New Roman" panose="02020603050405020304" pitchFamily="18" charset="0"/>
              </a:rPr>
              <a:t>In keeping with our mission as the Salesians of Don Bosco and our institutional mandate of supporting Don Bosco Institutions in our region outlined below are the priorities for us an organization for the coming financial year. Our organization is looking for donors and charitable partners to fund such initiatives.</a:t>
            </a:r>
          </a:p>
          <a:p>
            <a:pPr algn="just">
              <a:spcAft>
                <a:spcPts val="0"/>
              </a:spcAft>
            </a:pPr>
            <a:endParaRPr lang="en-IN" sz="1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endParaRPr lang="en-IN" sz="1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endParaRPr lang="en-IN" sz="1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endParaRPr lang="en-IN" sz="1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endParaRPr lang="en-IN" sz="1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endParaRPr lang="en-IN" sz="1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endParaRPr lang="en-IN" sz="1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endParaRPr lang="en-IN" sz="1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endParaRPr lang="en-IN" sz="1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endParaRPr lang="en-IN" sz="1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endParaRPr lang="en-IN" sz="1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endParaRPr lang="en-IN" sz="1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endParaRPr lang="en-IN" sz="1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endParaRPr lang="en-IN" sz="1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endParaRPr lang="en-IN" sz="1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endParaRPr lang="en-IN" sz="1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endParaRPr lang="en-IN" sz="1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endParaRPr lang="en-IN" sz="1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endParaRPr lang="en-IN" sz="1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endParaRPr lang="en-IN" sz="1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endParaRPr lang="en-IN" sz="1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endParaRPr lang="en-IN" sz="1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endParaRPr lang="en-IN" sz="1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endParaRPr lang="en-IN" sz="6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IN" sz="1400" dirty="0">
                <a:latin typeface="Times New Roman" panose="02020603050405020304" pitchFamily="18" charset="0"/>
                <a:ea typeface="Calibri" panose="020F0502020204030204" pitchFamily="34" charset="0"/>
                <a:cs typeface="Times New Roman" panose="02020603050405020304" pitchFamily="18" charset="0"/>
              </a:rPr>
              <a:t>Our organization depends on the good will of donors to support our outreach programs and charitable efforts. We have maintained good relationships with our donors since our inception. We sincerely hope that donors will see the value of the work we do and support us in our efforts.</a:t>
            </a:r>
          </a:p>
          <a:p>
            <a:pPr algn="just">
              <a:spcAft>
                <a:spcPts val="0"/>
              </a:spcAft>
            </a:pPr>
            <a:endParaRPr lang="en-IN" sz="1400"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446EBC52-C69A-4093-9826-BEDA60C348DD}"/>
              </a:ext>
            </a:extLst>
          </p:cNvPr>
          <p:cNvGraphicFramePr>
            <a:graphicFrameLocks noGrp="1"/>
          </p:cNvGraphicFramePr>
          <p:nvPr>
            <p:extLst>
              <p:ext uri="{D42A27DB-BD31-4B8C-83A1-F6EECF244321}">
                <p14:modId xmlns:p14="http://schemas.microsoft.com/office/powerpoint/2010/main" val="2940993736"/>
              </p:ext>
            </p:extLst>
          </p:nvPr>
        </p:nvGraphicFramePr>
        <p:xfrm>
          <a:off x="751426" y="1911218"/>
          <a:ext cx="6056820" cy="4693920"/>
        </p:xfrm>
        <a:graphic>
          <a:graphicData uri="http://schemas.openxmlformats.org/drawingml/2006/table">
            <a:tbl>
              <a:tblPr firstRow="1" firstCol="1" bandRow="1">
                <a:tableStyleId>{5C22544A-7EE6-4342-B048-85BDC9FD1C3A}</a:tableStyleId>
              </a:tblPr>
              <a:tblGrid>
                <a:gridCol w="6056820">
                  <a:extLst>
                    <a:ext uri="{9D8B030D-6E8A-4147-A177-3AD203B41FA5}">
                      <a16:colId xmlns:a16="http://schemas.microsoft.com/office/drawing/2014/main" val="4001347735"/>
                    </a:ext>
                  </a:extLst>
                </a:gridCol>
              </a:tblGrid>
              <a:tr h="0">
                <a:tc>
                  <a:txBody>
                    <a:bodyPr/>
                    <a:lstStyle/>
                    <a:p>
                      <a:pPr>
                        <a:lnSpc>
                          <a:spcPct val="100000"/>
                        </a:lnSpc>
                        <a:spcAft>
                          <a:spcPts val="0"/>
                        </a:spcAft>
                      </a:pPr>
                      <a:r>
                        <a:rPr lang="en-IN" sz="1400" b="0">
                          <a:solidFill>
                            <a:schemeClr val="tx1"/>
                          </a:solidFill>
                          <a:effectLst/>
                          <a:latin typeface="Times New Roman" panose="02020603050405020304" pitchFamily="18" charset="0"/>
                          <a:cs typeface="Times New Roman" panose="02020603050405020304" pitchFamily="18" charset="0"/>
                        </a:rPr>
                        <a:t>Scholarship Programs</a:t>
                      </a:r>
                      <a:endParaRPr lang="en-IN"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5801552"/>
                  </a:ext>
                </a:extLst>
              </a:tr>
              <a:tr h="0">
                <a:tc>
                  <a:txBody>
                    <a:bodyPr/>
                    <a:lstStyle/>
                    <a:p>
                      <a:pPr algn="just">
                        <a:lnSpc>
                          <a:spcPct val="100000"/>
                        </a:lnSpc>
                        <a:spcAft>
                          <a:spcPts val="0"/>
                        </a:spcAft>
                      </a:pPr>
                      <a:r>
                        <a:rPr lang="en-IN" sz="1400" b="0">
                          <a:solidFill>
                            <a:schemeClr val="tx1"/>
                          </a:solidFill>
                          <a:effectLst/>
                          <a:latin typeface="Times New Roman" panose="02020603050405020304" pitchFamily="18" charset="0"/>
                          <a:cs typeface="Times New Roman" panose="02020603050405020304" pitchFamily="18" charset="0"/>
                        </a:rPr>
                        <a:t>Providing more poor students and existing students with access to scholarship programs to keep them enrolled in schools, colleges and technical schools.</a:t>
                      </a:r>
                      <a:endParaRPr lang="en-IN"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7119333"/>
                  </a:ext>
                </a:extLst>
              </a:tr>
              <a:tr h="0">
                <a:tc>
                  <a:txBody>
                    <a:bodyPr/>
                    <a:lstStyle/>
                    <a:p>
                      <a:pPr>
                        <a:lnSpc>
                          <a:spcPct val="100000"/>
                        </a:lnSpc>
                        <a:spcAft>
                          <a:spcPts val="0"/>
                        </a:spcAft>
                      </a:pPr>
                      <a:r>
                        <a:rPr lang="en-IN" sz="1400" b="0">
                          <a:solidFill>
                            <a:schemeClr val="tx1"/>
                          </a:solidFill>
                          <a:effectLst/>
                          <a:latin typeface="Times New Roman" panose="02020603050405020304" pitchFamily="18" charset="0"/>
                          <a:cs typeface="Times New Roman" panose="02020603050405020304" pitchFamily="18" charset="0"/>
                        </a:rPr>
                        <a:t>Campus Facilities and Student Services</a:t>
                      </a:r>
                      <a:endParaRPr lang="en-IN"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5924143"/>
                  </a:ext>
                </a:extLst>
              </a:tr>
              <a:tr h="0">
                <a:tc>
                  <a:txBody>
                    <a:bodyPr/>
                    <a:lstStyle/>
                    <a:p>
                      <a:pPr algn="just">
                        <a:lnSpc>
                          <a:spcPct val="100000"/>
                        </a:lnSpc>
                        <a:spcAft>
                          <a:spcPts val="0"/>
                        </a:spcAft>
                      </a:pPr>
                      <a:r>
                        <a:rPr lang="en-IN" sz="1400" b="0" dirty="0">
                          <a:solidFill>
                            <a:schemeClr val="tx1"/>
                          </a:solidFill>
                          <a:effectLst/>
                          <a:latin typeface="Times New Roman" panose="02020603050405020304" pitchFamily="18" charset="0"/>
                          <a:cs typeface="Times New Roman" panose="02020603050405020304" pitchFamily="18" charset="0"/>
                        </a:rPr>
                        <a:t>Improving the quality of campus facilities and student services to students and poor children who benefit from our institutional network.</a:t>
                      </a:r>
                      <a:endParaRPr lang="en-IN"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4635439"/>
                  </a:ext>
                </a:extLst>
              </a:tr>
              <a:tr h="0">
                <a:tc>
                  <a:txBody>
                    <a:bodyPr/>
                    <a:lstStyle/>
                    <a:p>
                      <a:pPr>
                        <a:lnSpc>
                          <a:spcPct val="100000"/>
                        </a:lnSpc>
                        <a:spcAft>
                          <a:spcPts val="0"/>
                        </a:spcAft>
                      </a:pPr>
                      <a:r>
                        <a:rPr lang="en-IN" sz="1400" b="0" dirty="0">
                          <a:solidFill>
                            <a:schemeClr val="tx1"/>
                          </a:solidFill>
                          <a:effectLst/>
                          <a:latin typeface="Times New Roman" panose="02020603050405020304" pitchFamily="18" charset="0"/>
                          <a:cs typeface="Times New Roman" panose="02020603050405020304" pitchFamily="18" charset="0"/>
                        </a:rPr>
                        <a:t>Skill Training</a:t>
                      </a:r>
                      <a:endParaRPr lang="en-IN"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572680"/>
                  </a:ext>
                </a:extLst>
              </a:tr>
              <a:tr h="0">
                <a:tc>
                  <a:txBody>
                    <a:bodyPr/>
                    <a:lstStyle/>
                    <a:p>
                      <a:pPr algn="just">
                        <a:lnSpc>
                          <a:spcPct val="100000"/>
                        </a:lnSpc>
                        <a:spcAft>
                          <a:spcPts val="0"/>
                        </a:spcAft>
                      </a:pPr>
                      <a:r>
                        <a:rPr lang="en-IN" sz="1400" b="0" dirty="0">
                          <a:solidFill>
                            <a:schemeClr val="tx1"/>
                          </a:solidFill>
                          <a:effectLst/>
                          <a:latin typeface="Times New Roman" panose="02020603050405020304" pitchFamily="18" charset="0"/>
                          <a:cs typeface="Times New Roman" panose="02020603050405020304" pitchFamily="18" charset="0"/>
                        </a:rPr>
                        <a:t>Providing relevant skill training opportunities and networking with major employers to provide high paying and rewarding professional careers to poor youth seeking skill training and employment through our institutional network.</a:t>
                      </a:r>
                      <a:endParaRPr lang="en-IN"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4479085"/>
                  </a:ext>
                </a:extLst>
              </a:tr>
              <a:tr h="0">
                <a:tc>
                  <a:txBody>
                    <a:bodyPr/>
                    <a:lstStyle/>
                    <a:p>
                      <a:pPr algn="just">
                        <a:lnSpc>
                          <a:spcPct val="100000"/>
                        </a:lnSpc>
                        <a:spcAft>
                          <a:spcPts val="0"/>
                        </a:spcAft>
                      </a:pPr>
                      <a:r>
                        <a:rPr lang="en-IN" sz="1400" b="0">
                          <a:solidFill>
                            <a:schemeClr val="tx1"/>
                          </a:solidFill>
                          <a:effectLst/>
                          <a:latin typeface="Times New Roman" panose="02020603050405020304" pitchFamily="18" charset="0"/>
                          <a:cs typeface="Times New Roman" panose="02020603050405020304" pitchFamily="18" charset="0"/>
                        </a:rPr>
                        <a:t>Microcredit Program</a:t>
                      </a:r>
                      <a:endParaRPr lang="en-IN"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7696171"/>
                  </a:ext>
                </a:extLst>
              </a:tr>
              <a:tr h="0">
                <a:tc>
                  <a:txBody>
                    <a:bodyPr/>
                    <a:lstStyle/>
                    <a:p>
                      <a:pPr algn="just">
                        <a:lnSpc>
                          <a:spcPct val="100000"/>
                        </a:lnSpc>
                        <a:spcAft>
                          <a:spcPts val="0"/>
                        </a:spcAft>
                      </a:pPr>
                      <a:r>
                        <a:rPr lang="en-IN" sz="1400" b="0" dirty="0">
                          <a:solidFill>
                            <a:schemeClr val="tx1"/>
                          </a:solidFill>
                          <a:effectLst/>
                          <a:latin typeface="Times New Roman" panose="02020603050405020304" pitchFamily="18" charset="0"/>
                          <a:cs typeface="Times New Roman" panose="02020603050405020304" pitchFamily="18" charset="0"/>
                        </a:rPr>
                        <a:t>The Microcredit Program is in need of financial assistance and strategic partnerships to scale up the business units created by the program. There is a need to provide more women in our region with access to the program in communities where we are not present in and to expand the program to South Odisha which is the poorest state in India.</a:t>
                      </a:r>
                      <a:endParaRPr lang="en-IN"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4766144"/>
                  </a:ext>
                </a:extLst>
              </a:tr>
              <a:tr h="0">
                <a:tc>
                  <a:txBody>
                    <a:bodyPr/>
                    <a:lstStyle/>
                    <a:p>
                      <a:pPr>
                        <a:lnSpc>
                          <a:spcPct val="100000"/>
                        </a:lnSpc>
                        <a:spcAft>
                          <a:spcPts val="0"/>
                        </a:spcAft>
                      </a:pPr>
                      <a:r>
                        <a:rPr lang="en-IN" sz="1400" b="0">
                          <a:solidFill>
                            <a:schemeClr val="tx1"/>
                          </a:solidFill>
                          <a:effectLst/>
                          <a:latin typeface="Times New Roman" panose="02020603050405020304" pitchFamily="18" charset="0"/>
                          <a:cs typeface="Times New Roman" panose="02020603050405020304" pitchFamily="18" charset="0"/>
                        </a:rPr>
                        <a:t>Environmental Programs</a:t>
                      </a:r>
                      <a:endParaRPr lang="en-IN"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6178772"/>
                  </a:ext>
                </a:extLst>
              </a:tr>
              <a:tr h="0">
                <a:tc>
                  <a:txBody>
                    <a:bodyPr/>
                    <a:lstStyle/>
                    <a:p>
                      <a:pPr algn="just">
                        <a:lnSpc>
                          <a:spcPct val="100000"/>
                        </a:lnSpc>
                        <a:spcAft>
                          <a:spcPts val="0"/>
                        </a:spcAft>
                      </a:pPr>
                      <a:r>
                        <a:rPr lang="en-IN" sz="1400" b="0" dirty="0">
                          <a:solidFill>
                            <a:schemeClr val="tx1"/>
                          </a:solidFill>
                          <a:effectLst/>
                          <a:latin typeface="Times New Roman" panose="02020603050405020304" pitchFamily="18" charset="0"/>
                          <a:cs typeface="Times New Roman" panose="02020603050405020304" pitchFamily="18" charset="0"/>
                        </a:rPr>
                        <a:t>Implementing sustainable environmental initiatives to reduce waste to landfill, improving tree cover in our Don Bosco Institutions, removing garbage and waste disposed in public areas and creating circular economy initiatives to alleviate extreme poverty in our region are activities our organization is actively considering. </a:t>
                      </a:r>
                      <a:endParaRPr lang="en-IN"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6510967"/>
                  </a:ext>
                </a:extLst>
              </a:tr>
            </a:tbl>
          </a:graphicData>
        </a:graphic>
      </p:graphicFrame>
      <p:sp>
        <p:nvSpPr>
          <p:cNvPr id="4" name="TextBox 3">
            <a:extLst>
              <a:ext uri="{FF2B5EF4-FFF2-40B4-BE49-F238E27FC236}">
                <a16:creationId xmlns:a16="http://schemas.microsoft.com/office/drawing/2014/main" id="{9C6571B2-5DD2-48F9-B433-99CC7A4C5B9A}"/>
              </a:ext>
            </a:extLst>
          </p:cNvPr>
          <p:cNvSpPr txBox="1"/>
          <p:nvPr/>
        </p:nvSpPr>
        <p:spPr>
          <a:xfrm>
            <a:off x="3649031" y="10232571"/>
            <a:ext cx="338554" cy="276999"/>
          </a:xfrm>
          <a:prstGeom prst="rect">
            <a:avLst/>
          </a:prstGeom>
          <a:noFill/>
        </p:spPr>
        <p:txBody>
          <a:bodyPr wrap="none" rtlCol="0">
            <a:spAutoFit/>
          </a:bodyPr>
          <a:lstStyle/>
          <a:p>
            <a:r>
              <a:rPr lang="en-IN" sz="1200" dirty="0">
                <a:latin typeface="Times New Roman" panose="02020603050405020304" pitchFamily="18" charset="0"/>
                <a:cs typeface="Times New Roman" panose="02020603050405020304" pitchFamily="18" charset="0"/>
              </a:rPr>
              <a:t>17</a:t>
            </a:r>
          </a:p>
        </p:txBody>
      </p:sp>
    </p:spTree>
    <p:extLst>
      <p:ext uri="{BB962C8B-B14F-4D97-AF65-F5344CB8AC3E}">
        <p14:creationId xmlns:p14="http://schemas.microsoft.com/office/powerpoint/2010/main" val="2361439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6571B2-5DD2-48F9-B433-99CC7A4C5B9A}"/>
              </a:ext>
            </a:extLst>
          </p:cNvPr>
          <p:cNvSpPr txBox="1"/>
          <p:nvPr/>
        </p:nvSpPr>
        <p:spPr>
          <a:xfrm>
            <a:off x="3649031" y="10232571"/>
            <a:ext cx="261610" cy="276999"/>
          </a:xfrm>
          <a:prstGeom prst="rect">
            <a:avLst/>
          </a:prstGeom>
          <a:noFill/>
        </p:spPr>
        <p:txBody>
          <a:bodyPr wrap="none" rtlCol="0">
            <a:spAutoFit/>
          </a:bodyPr>
          <a:lstStyle/>
          <a:p>
            <a:r>
              <a:rPr lang="en-IN" sz="1200" dirty="0">
                <a:latin typeface="Times New Roman" panose="02020603050405020304" pitchFamily="18" charset="0"/>
                <a:cs typeface="Times New Roman" panose="02020603050405020304" pitchFamily="18" charset="0"/>
              </a:rPr>
              <a:t>1</a:t>
            </a:r>
          </a:p>
        </p:txBody>
      </p:sp>
      <p:sp>
        <p:nvSpPr>
          <p:cNvPr id="5" name="Rectangle 4">
            <a:extLst>
              <a:ext uri="{FF2B5EF4-FFF2-40B4-BE49-F238E27FC236}">
                <a16:creationId xmlns:a16="http://schemas.microsoft.com/office/drawing/2014/main" id="{3EBF0CB8-4536-4768-8D7A-1F84AF620F03}"/>
              </a:ext>
            </a:extLst>
          </p:cNvPr>
          <p:cNvSpPr/>
          <p:nvPr/>
        </p:nvSpPr>
        <p:spPr>
          <a:xfrm>
            <a:off x="-2" y="3513222"/>
            <a:ext cx="7559675" cy="7178592"/>
          </a:xfrm>
          <a:prstGeom prst="rect">
            <a:avLst/>
          </a:prstGeom>
          <a:solidFill>
            <a:srgbClr val="00133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dirty="0"/>
          </a:p>
        </p:txBody>
      </p:sp>
      <p:sp>
        <p:nvSpPr>
          <p:cNvPr id="6" name="Rectangle 5">
            <a:extLst>
              <a:ext uri="{FF2B5EF4-FFF2-40B4-BE49-F238E27FC236}">
                <a16:creationId xmlns:a16="http://schemas.microsoft.com/office/drawing/2014/main" id="{0B3045FB-E961-4003-974F-37CD07094EF2}"/>
              </a:ext>
            </a:extLst>
          </p:cNvPr>
          <p:cNvSpPr/>
          <p:nvPr/>
        </p:nvSpPr>
        <p:spPr>
          <a:xfrm>
            <a:off x="483016" y="602081"/>
            <a:ext cx="4774781" cy="2316916"/>
          </a:xfrm>
          <a:prstGeom prst="rect">
            <a:avLst/>
          </a:prstGeom>
        </p:spPr>
        <p:txBody>
          <a:bodyPr wrap="square">
            <a:spAutoFit/>
          </a:bodyPr>
          <a:lstStyle/>
          <a:p>
            <a:pPr>
              <a:lnSpc>
                <a:spcPct val="107000"/>
              </a:lnSpc>
              <a:spcAft>
                <a:spcPts val="0"/>
              </a:spcAft>
            </a:pPr>
            <a:r>
              <a:rPr lang="en-IN" b="1" dirty="0">
                <a:latin typeface="Times New Roman" panose="02020603050405020304" pitchFamily="18" charset="0"/>
                <a:ea typeface="Times New Roman" panose="02020603050405020304" pitchFamily="18" charset="0"/>
                <a:cs typeface="Times New Roman" panose="02020603050405020304" pitchFamily="18" charset="0"/>
              </a:rPr>
              <a:t>Contact Information</a:t>
            </a:r>
            <a:endParaRPr lang="en-IN"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N" dirty="0">
                <a:latin typeface="Times New Roman" panose="02020603050405020304" pitchFamily="18" charset="0"/>
                <a:ea typeface="Times New Roman" panose="02020603050405020304" pitchFamily="18" charset="0"/>
                <a:cs typeface="Times New Roman" panose="02020603050405020304" pitchFamily="18" charset="0"/>
              </a:rPr>
              <a:t>Bosco </a:t>
            </a:r>
            <a:r>
              <a:rPr lang="en-IN" dirty="0" err="1">
                <a:latin typeface="Times New Roman" panose="02020603050405020304" pitchFamily="18" charset="0"/>
                <a:ea typeface="Times New Roman" panose="02020603050405020304" pitchFamily="18" charset="0"/>
                <a:cs typeface="Times New Roman" panose="02020603050405020304" pitchFamily="18" charset="0"/>
              </a:rPr>
              <a:t>Seva</a:t>
            </a:r>
            <a:r>
              <a:rPr lang="en-IN" dirty="0">
                <a:latin typeface="Times New Roman" panose="02020603050405020304" pitchFamily="18" charset="0"/>
                <a:ea typeface="Times New Roman" panose="02020603050405020304" pitchFamily="18" charset="0"/>
                <a:cs typeface="Times New Roman" panose="02020603050405020304" pitchFamily="18" charset="0"/>
              </a:rPr>
              <a:t> Kendra</a:t>
            </a:r>
            <a:endParaRPr lang="en-IN"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N" dirty="0">
                <a:latin typeface="Times New Roman" panose="02020603050405020304" pitchFamily="18" charset="0"/>
                <a:ea typeface="Times New Roman" panose="02020603050405020304" pitchFamily="18" charset="0"/>
                <a:cs typeface="Times New Roman" panose="02020603050405020304" pitchFamily="18" charset="0"/>
              </a:rPr>
              <a:t>Don Bosco Provincial House</a:t>
            </a:r>
            <a:endParaRPr lang="en-IN"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N" dirty="0">
                <a:latin typeface="Times New Roman" panose="02020603050405020304" pitchFamily="18" charset="0"/>
                <a:ea typeface="Times New Roman" panose="02020603050405020304" pitchFamily="18" charset="0"/>
                <a:cs typeface="Times New Roman" panose="02020603050405020304" pitchFamily="18" charset="0"/>
              </a:rPr>
              <a:t>Don Bosco Nagar Post, Bandlaguda Jagir</a:t>
            </a:r>
            <a:endParaRPr lang="en-IN"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N" dirty="0">
                <a:latin typeface="Times New Roman" panose="02020603050405020304" pitchFamily="18" charset="0"/>
                <a:ea typeface="Times New Roman" panose="02020603050405020304" pitchFamily="18" charset="0"/>
                <a:cs typeface="Times New Roman" panose="02020603050405020304" pitchFamily="18" charset="0"/>
              </a:rPr>
              <a:t>Hyderabad, 500086, Telangana, India</a:t>
            </a:r>
            <a:endParaRPr lang="en-IN"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IN" sz="1000" u="sng" dirty="0">
              <a:solidFill>
                <a:srgbClr val="1155CC"/>
              </a:solidFill>
              <a:latin typeface="Times New Roman" panose="02020603050405020304" pitchFamily="18" charset="0"/>
              <a:ea typeface="Times New Roman" panose="02020603050405020304" pitchFamily="18" charset="0"/>
              <a:cs typeface="Times New Roman" panose="02020603050405020304" pitchFamily="18" charset="0"/>
              <a:hlinkClick r:id="rId2"/>
            </a:endParaRPr>
          </a:p>
          <a:p>
            <a:pPr>
              <a:lnSpc>
                <a:spcPct val="107000"/>
              </a:lnSpc>
              <a:spcAft>
                <a:spcPts val="0"/>
              </a:spcAft>
            </a:pPr>
            <a:r>
              <a:rPr lang="en-IN" b="1" dirty="0">
                <a:latin typeface="Times New Roman" panose="02020603050405020304" pitchFamily="18" charset="0"/>
                <a:ea typeface="Times New Roman" panose="02020603050405020304" pitchFamily="18" charset="0"/>
                <a:cs typeface="Times New Roman" panose="02020603050405020304" pitchFamily="18" charset="0"/>
              </a:rPr>
              <a:t>Website:</a:t>
            </a:r>
            <a:r>
              <a:rPr lang="en-IN" dirty="0">
                <a:latin typeface="Times New Roman" panose="02020603050405020304" pitchFamily="18" charset="0"/>
                <a:ea typeface="Times New Roman" panose="02020603050405020304" pitchFamily="18" charset="0"/>
                <a:cs typeface="Times New Roman" panose="02020603050405020304" pitchFamily="18" charset="0"/>
              </a:rPr>
              <a:t> </a:t>
            </a:r>
            <a:r>
              <a:rPr lang="en-IN" dirty="0">
                <a:latin typeface="Times New Roman" panose="02020603050405020304" pitchFamily="18" charset="0"/>
                <a:ea typeface="Times New Roman" panose="02020603050405020304" pitchFamily="18" charset="0"/>
                <a:cs typeface="Times New Roman" panose="02020603050405020304" pitchFamily="18" charset="0"/>
                <a:hlinkClick r:id="rId2"/>
              </a:rPr>
              <a:t>www.boscosevakendra.org</a:t>
            </a:r>
            <a:r>
              <a:rPr lang="en-IN" dirty="0">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07000"/>
              </a:lnSpc>
              <a:spcAft>
                <a:spcPts val="0"/>
              </a:spcAft>
            </a:pPr>
            <a:r>
              <a:rPr lang="en-IN" b="1" dirty="0">
                <a:latin typeface="Times New Roman" panose="02020603050405020304" pitchFamily="18" charset="0"/>
                <a:ea typeface="Times New Roman" panose="02020603050405020304" pitchFamily="18" charset="0"/>
                <a:cs typeface="Times New Roman" panose="02020603050405020304" pitchFamily="18" charset="0"/>
              </a:rPr>
              <a:t>Mobile:</a:t>
            </a:r>
            <a:r>
              <a:rPr lang="en-IN" dirty="0">
                <a:latin typeface="Times New Roman" panose="02020603050405020304" pitchFamily="18" charset="0"/>
                <a:ea typeface="Times New Roman" panose="02020603050405020304" pitchFamily="18" charset="0"/>
                <a:cs typeface="Times New Roman" panose="02020603050405020304" pitchFamily="18" charset="0"/>
              </a:rPr>
              <a:t> +91 (944)-005-3219</a:t>
            </a:r>
            <a:endParaRPr lang="en-IN"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Home | Bosco Seva Kendra BOSCO SEVA KENDRA ( BSK )">
            <a:extLst>
              <a:ext uri="{FF2B5EF4-FFF2-40B4-BE49-F238E27FC236}">
                <a16:creationId xmlns:a16="http://schemas.microsoft.com/office/drawing/2014/main" id="{D9A1D6BA-C6B0-46E2-8513-89F2518B7C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772"/>
          <a:stretch/>
        </p:blipFill>
        <p:spPr bwMode="auto">
          <a:xfrm>
            <a:off x="4639083" y="733522"/>
            <a:ext cx="2009775" cy="2054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869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CACF8EC-2A42-42F4-A7FA-AA368B79BE52}"/>
              </a:ext>
            </a:extLst>
          </p:cNvPr>
          <p:cNvSpPr/>
          <p:nvPr/>
        </p:nvSpPr>
        <p:spPr>
          <a:xfrm>
            <a:off x="622980" y="570735"/>
            <a:ext cx="6313714" cy="9294852"/>
          </a:xfrm>
          <a:prstGeom prst="rect">
            <a:avLst/>
          </a:prstGeom>
        </p:spPr>
        <p:txBody>
          <a:bodyPr wrap="square">
            <a:spAutoFit/>
          </a:bodyPr>
          <a:lstStyle/>
          <a:p>
            <a:pPr algn="just">
              <a:spcAft>
                <a:spcPts val="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Executive Director’s Message</a:t>
            </a:r>
          </a:p>
          <a:p>
            <a:pPr algn="just">
              <a:spcAft>
                <a:spcPts val="0"/>
              </a:spcAft>
            </a:pP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On the left, Fr. Sudhakar </a:t>
            </a:r>
            <a:r>
              <a:rPr lang="en-US" sz="1400" dirty="0" err="1">
                <a:latin typeface="Times New Roman" panose="02020603050405020304" pitchFamily="18" charset="0"/>
                <a:ea typeface="Calibri" panose="020F0502020204030204" pitchFamily="34" charset="0"/>
                <a:cs typeface="Times New Roman" panose="02020603050405020304" pitchFamily="18" charset="0"/>
              </a:rPr>
              <a:t>Bellamkonda</a:t>
            </a:r>
            <a:r>
              <a:rPr lang="en-US" sz="1400" dirty="0">
                <a:latin typeface="Times New Roman" panose="02020603050405020304" pitchFamily="18" charset="0"/>
                <a:ea typeface="Calibri" panose="020F0502020204030204" pitchFamily="34" charset="0"/>
                <a:cs typeface="Times New Roman" panose="02020603050405020304" pitchFamily="18" charset="0"/>
              </a:rPr>
              <a:t> SDB, distributing food package and face masks for poor children.</a:t>
            </a:r>
          </a:p>
          <a:p>
            <a:pPr algn="just">
              <a:spcAft>
                <a:spcPts val="0"/>
              </a:spcAft>
            </a:pP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Dear Readers</a:t>
            </a:r>
          </a:p>
          <a:p>
            <a:pPr algn="just">
              <a:spcAft>
                <a:spcPts val="0"/>
              </a:spcAft>
            </a:pPr>
            <a:endParaRPr lang="en-US" sz="6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Echoing the words of the Chairman of our organization, this Financial Year 2021/2022 has been challenging year for all of us. India is one of the main epicenters of the ongoing pandemic, we have witnessed the collapse of our healthcare system during the second wave. Despite such tragedies we are grateful for the support of our donors who have helped us distribute food, essential items and facemasks during the lockdown. The scale of the Don Bosco Network in our region, the network gives us the opportunity to support isolated communities where there is a limited presence of independent non-profits operating in these areas.</a:t>
            </a:r>
          </a:p>
          <a:p>
            <a:pPr algn="just">
              <a:spcAft>
                <a:spcPts val="0"/>
              </a:spcAft>
            </a:pPr>
            <a:endParaRPr lang="en-US" sz="6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Over the past financial year, close to 900,000 people have received food packages, hand sanitizers and face masks. These essential items are essential since many families and youth in our region are unemployed and have no alternative sources of income. Despite, the ongoing pandemic, the effects of climate change and the destruction of the natural world continue to affect us. The recent flooding in Andhra Pradesh, high temperatures during the summer, and other social concerns require collective action, not abstract solutions.</a:t>
            </a:r>
          </a:p>
          <a:p>
            <a:pPr algn="just">
              <a:spcAft>
                <a:spcPts val="0"/>
              </a:spcAft>
            </a:pPr>
            <a:endParaRPr lang="en-US" sz="6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Our organization has made good strides this year in bringing in donors to support our mission and network of institutions. We hope to build upon these efforts in the coming financial year. We are deeply grateful for support of our donors over the past year, we would not be able to function or be of assistance without your help.</a:t>
            </a:r>
          </a:p>
          <a:p>
            <a:pPr algn="just">
              <a:spcAft>
                <a:spcPts val="0"/>
              </a:spcAft>
            </a:pP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Kind regards,</a:t>
            </a:r>
          </a:p>
          <a:p>
            <a:pPr algn="just">
              <a:spcAft>
                <a:spcPts val="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Fr. Sudhakar </a:t>
            </a:r>
            <a:r>
              <a:rPr lang="en-US" sz="1400" dirty="0" err="1">
                <a:latin typeface="Times New Roman" panose="02020603050405020304" pitchFamily="18" charset="0"/>
                <a:ea typeface="Calibri" panose="020F0502020204030204" pitchFamily="34" charset="0"/>
                <a:cs typeface="Times New Roman" panose="02020603050405020304" pitchFamily="18" charset="0"/>
              </a:rPr>
              <a:t>Bellamkonda</a:t>
            </a:r>
            <a:r>
              <a:rPr lang="en-US" sz="1400" dirty="0">
                <a:latin typeface="Times New Roman" panose="02020603050405020304" pitchFamily="18" charset="0"/>
                <a:ea typeface="Calibri" panose="020F0502020204030204" pitchFamily="34" charset="0"/>
                <a:cs typeface="Times New Roman" panose="02020603050405020304" pitchFamily="18" charset="0"/>
              </a:rPr>
              <a:t> SDB</a:t>
            </a:r>
          </a:p>
        </p:txBody>
      </p:sp>
      <p:pic>
        <p:nvPicPr>
          <p:cNvPr id="2050" name="Picture 2" descr="India - &quot;Acts of charity&quot; of &quot;Bosco Seva Kendra&quot; during COVID-19 pandemic">
            <a:extLst>
              <a:ext uri="{FF2B5EF4-FFF2-40B4-BE49-F238E27FC236}">
                <a16:creationId xmlns:a16="http://schemas.microsoft.com/office/drawing/2014/main" id="{A52449EF-FDD9-4B42-AEBB-8E5973E281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136"/>
          <a:stretch/>
        </p:blipFill>
        <p:spPr bwMode="auto">
          <a:xfrm>
            <a:off x="719232" y="1090112"/>
            <a:ext cx="4117462" cy="2682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320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27D9CC-28C3-4C7B-A466-EDED2718E38B}"/>
              </a:ext>
            </a:extLst>
          </p:cNvPr>
          <p:cNvSpPr>
            <a:spLocks noChangeArrowheads="1"/>
          </p:cNvSpPr>
          <p:nvPr/>
        </p:nvSpPr>
        <p:spPr bwMode="auto">
          <a:xfrm>
            <a:off x="519112" y="906354"/>
            <a:ext cx="6521449"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IN" alt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Table of Content</a:t>
            </a:r>
          </a:p>
          <a:p>
            <a:pPr marL="0" marR="0" lvl="0" indent="0" algn="ctr" defTabSz="914400" rtl="0" eaLnBrk="0" fontAlgn="base" latinLnBrk="0" hangingPunct="0">
              <a:lnSpc>
                <a:spcPct val="100000"/>
              </a:lnSpc>
              <a:spcBef>
                <a:spcPct val="0"/>
              </a:spcBef>
              <a:spcAft>
                <a:spcPct val="0"/>
              </a:spcAft>
              <a:buClrTx/>
              <a:buSzTx/>
              <a:buFontTx/>
              <a:buNone/>
              <a:tabLst/>
            </a:pPr>
            <a:endParaRPr lang="en-IN" altLang="en-US" sz="1600" b="1" dirty="0">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pPr>
            <a:r>
              <a:rPr kumimoji="0" lang="en-IN" altLang="en-US"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About us						1</a:t>
            </a:r>
          </a:p>
          <a:p>
            <a:pPr marL="0" marR="0" lvl="0" indent="0" algn="just" defTabSz="914400" rtl="0" eaLnBrk="0" fontAlgn="base" latinLnBrk="0" hangingPunct="0">
              <a:spcBef>
                <a:spcPct val="0"/>
              </a:spcBef>
              <a:spcAft>
                <a:spcPct val="0"/>
              </a:spcAft>
              <a:buClrTx/>
              <a:buSzTx/>
              <a:buFontTx/>
              <a:buNone/>
              <a:tabLst/>
            </a:pPr>
            <a:endParaRPr kumimoji="0" lang="en-IN" altLang="en-US" sz="105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pPr>
            <a:r>
              <a:rPr lang="en-IN" altLang="en-US" b="1" dirty="0">
                <a:latin typeface="Times New Roman" panose="02020603050405020304" pitchFamily="18" charset="0"/>
                <a:cs typeface="Times New Roman" panose="02020603050405020304" pitchFamily="18" charset="0"/>
              </a:rPr>
              <a:t>Our Outreach Programs				3</a:t>
            </a:r>
          </a:p>
          <a:p>
            <a:pPr marL="360363" marR="0" lvl="0" algn="just" defTabSz="914400" rtl="0" eaLnBrk="0" fontAlgn="base" latinLnBrk="0" hangingPunct="0">
              <a:spcBef>
                <a:spcPct val="0"/>
              </a:spcBef>
              <a:spcAft>
                <a:spcPct val="0"/>
              </a:spcAft>
              <a:buClrTx/>
              <a:buSzTx/>
              <a:buFontTx/>
              <a:buNone/>
              <a:tabLst/>
            </a:pPr>
            <a:r>
              <a:rPr lang="en-IN" altLang="en-US" sz="1600" dirty="0">
                <a:latin typeface="Times New Roman" panose="02020603050405020304" pitchFamily="18" charset="0"/>
                <a:cs typeface="Times New Roman" panose="02020603050405020304" pitchFamily="18" charset="0"/>
              </a:rPr>
              <a:t>COVID-19</a:t>
            </a:r>
          </a:p>
          <a:p>
            <a:pPr marL="360363" marR="0" lvl="0" algn="just" defTabSz="914400" rtl="0" eaLnBrk="0" fontAlgn="base" latinLnBrk="0" hangingPunct="0">
              <a:spcBef>
                <a:spcPct val="0"/>
              </a:spcBef>
              <a:spcAft>
                <a:spcPct val="0"/>
              </a:spcAft>
              <a:buClrTx/>
              <a:buSzTx/>
              <a:buFontTx/>
              <a:buNone/>
              <a:tabLst/>
            </a:pPr>
            <a:r>
              <a:rPr lang="en-IN" altLang="en-US" sz="1600" dirty="0">
                <a:latin typeface="Times New Roman" panose="02020603050405020304" pitchFamily="18" charset="0"/>
                <a:cs typeface="Times New Roman" panose="02020603050405020304" pitchFamily="18" charset="0"/>
              </a:rPr>
              <a:t>Flood Relief</a:t>
            </a:r>
          </a:p>
          <a:p>
            <a:pPr marL="0" marR="0" lvl="0" indent="0" algn="just" defTabSz="914400" rtl="0" eaLnBrk="0" fontAlgn="base" latinLnBrk="0" hangingPunct="0">
              <a:spcBef>
                <a:spcPct val="0"/>
              </a:spcBef>
              <a:spcAft>
                <a:spcPct val="0"/>
              </a:spcAft>
              <a:buClrTx/>
              <a:buSzTx/>
              <a:buFontTx/>
              <a:buNone/>
              <a:tabLst/>
            </a:pPr>
            <a:endParaRPr lang="en-IN" altLang="en-US" sz="800" b="1" dirty="0">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lang="en-IN" altLang="en-US" b="1" dirty="0">
                <a:latin typeface="Times New Roman" panose="02020603050405020304" pitchFamily="18" charset="0"/>
                <a:cs typeface="Times New Roman" panose="02020603050405020304" pitchFamily="18" charset="0"/>
              </a:rPr>
              <a:t>Institutional Activities				5</a:t>
            </a:r>
          </a:p>
          <a:p>
            <a:pPr marL="361950" marR="0" lvl="0" algn="just" defTabSz="914400" rtl="0" eaLnBrk="0" fontAlgn="base" latinLnBrk="0" hangingPunct="0">
              <a:spcBef>
                <a:spcPct val="0"/>
              </a:spcBef>
              <a:spcAft>
                <a:spcPct val="0"/>
              </a:spcAft>
              <a:buClrTx/>
              <a:buSzTx/>
              <a:buFontTx/>
              <a:buNone/>
              <a:tabLst/>
            </a:pPr>
            <a:r>
              <a:rPr lang="en-IN" altLang="en-US" sz="1600" dirty="0">
                <a:latin typeface="Times New Roman" panose="02020603050405020304" pitchFamily="18" charset="0"/>
                <a:cs typeface="Times New Roman" panose="02020603050405020304" pitchFamily="18" charset="0"/>
              </a:rPr>
              <a:t>Homes for Abandoned Children</a:t>
            </a:r>
          </a:p>
          <a:p>
            <a:pPr marL="361950" marR="0" lvl="0" algn="just" defTabSz="914400" rtl="0" eaLnBrk="0" fontAlgn="base" latinLnBrk="0" hangingPunct="0">
              <a:spcBef>
                <a:spcPct val="0"/>
              </a:spcBef>
              <a:spcAft>
                <a:spcPct val="0"/>
              </a:spcAft>
              <a:buClrTx/>
              <a:buSzTx/>
              <a:buFontTx/>
              <a:buNone/>
              <a:tabLst/>
            </a:pPr>
            <a:r>
              <a:rPr lang="en-IN" altLang="en-US" sz="1600" dirty="0">
                <a:latin typeface="Times New Roman" panose="02020603050405020304" pitchFamily="18" charset="0"/>
                <a:cs typeface="Times New Roman" panose="02020603050405020304" pitchFamily="18" charset="0"/>
              </a:rPr>
              <a:t>Don Bosco Schools and Colleges Network</a:t>
            </a:r>
          </a:p>
          <a:p>
            <a:pPr marL="361950" marR="0" lvl="0" algn="just" defTabSz="914400" rtl="0" eaLnBrk="0" fontAlgn="base" latinLnBrk="0" hangingPunct="0">
              <a:spcBef>
                <a:spcPct val="0"/>
              </a:spcBef>
              <a:spcAft>
                <a:spcPct val="0"/>
              </a:spcAft>
              <a:buClrTx/>
              <a:buSzTx/>
              <a:buFontTx/>
              <a:buNone/>
              <a:tabLst/>
            </a:pPr>
            <a:r>
              <a:rPr lang="en-IN" altLang="en-US" sz="1600" dirty="0">
                <a:latin typeface="Times New Roman" panose="02020603050405020304" pitchFamily="18" charset="0"/>
                <a:cs typeface="Times New Roman" panose="02020603050405020304" pitchFamily="18" charset="0"/>
              </a:rPr>
              <a:t>Don Bosco Technical Schools Network</a:t>
            </a:r>
          </a:p>
          <a:p>
            <a:pPr marL="361950" marR="0" lvl="0" algn="just" defTabSz="914400" rtl="0" eaLnBrk="0" fontAlgn="base" latinLnBrk="0" hangingPunct="0">
              <a:spcBef>
                <a:spcPct val="0"/>
              </a:spcBef>
              <a:spcAft>
                <a:spcPct val="0"/>
              </a:spcAft>
              <a:buClrTx/>
              <a:buSzTx/>
              <a:buFontTx/>
              <a:buNone/>
              <a:tabLst/>
            </a:pPr>
            <a:r>
              <a:rPr lang="en-IN" altLang="en-US" sz="1600" dirty="0">
                <a:latin typeface="Times New Roman" panose="02020603050405020304" pitchFamily="18" charset="0"/>
                <a:cs typeface="Times New Roman" panose="02020603050405020304" pitchFamily="18" charset="0"/>
              </a:rPr>
              <a:t>Youth Services</a:t>
            </a:r>
          </a:p>
          <a:p>
            <a:pPr marL="0" marR="0" lvl="0" indent="0" algn="just" defTabSz="914400" rtl="0" eaLnBrk="0" fontAlgn="base" latinLnBrk="0" hangingPunct="0">
              <a:spcBef>
                <a:spcPct val="0"/>
              </a:spcBef>
              <a:spcAft>
                <a:spcPct val="0"/>
              </a:spcAft>
              <a:buClrTx/>
              <a:buSzTx/>
              <a:buFontTx/>
              <a:buNone/>
              <a:tabLst/>
            </a:pPr>
            <a:endParaRPr lang="en-IN" altLang="en-US" sz="1050" dirty="0">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lang="en-IN" altLang="en-US" b="1" dirty="0">
                <a:latin typeface="Times New Roman" panose="02020603050405020304" pitchFamily="18" charset="0"/>
                <a:cs typeface="Times New Roman" panose="02020603050405020304" pitchFamily="18" charset="0"/>
              </a:rPr>
              <a:t>Community Outreach				13</a:t>
            </a:r>
          </a:p>
          <a:p>
            <a:pPr marL="361950" marR="0" lvl="0" algn="just" defTabSz="914400" rtl="0" eaLnBrk="0" fontAlgn="base" latinLnBrk="0" hangingPunct="0">
              <a:spcBef>
                <a:spcPct val="0"/>
              </a:spcBef>
              <a:spcAft>
                <a:spcPct val="0"/>
              </a:spcAft>
              <a:buClrTx/>
              <a:buSzTx/>
              <a:buFontTx/>
              <a:buNone/>
              <a:tabLst/>
            </a:pPr>
            <a:r>
              <a:rPr lang="en-IN" altLang="en-US" sz="1600" dirty="0">
                <a:latin typeface="Times New Roman" panose="02020603050405020304" pitchFamily="18" charset="0"/>
                <a:cs typeface="Times New Roman" panose="02020603050405020304" pitchFamily="18" charset="0"/>
              </a:rPr>
              <a:t>Environment Programs</a:t>
            </a:r>
          </a:p>
          <a:p>
            <a:pPr marL="361950" marR="0" lvl="0" algn="just" defTabSz="914400" rtl="0" eaLnBrk="0" fontAlgn="base" latinLnBrk="0" hangingPunct="0">
              <a:spcBef>
                <a:spcPct val="0"/>
              </a:spcBef>
              <a:spcAft>
                <a:spcPct val="0"/>
              </a:spcAft>
              <a:buClrTx/>
              <a:buSzTx/>
              <a:buFontTx/>
              <a:buNone/>
              <a:tabLst/>
            </a:pPr>
            <a:r>
              <a:rPr lang="en-IN" altLang="en-US" sz="1600" dirty="0">
                <a:latin typeface="Times New Roman" panose="02020603050405020304" pitchFamily="18" charset="0"/>
                <a:cs typeface="Times New Roman" panose="02020603050405020304" pitchFamily="18" charset="0"/>
              </a:rPr>
              <a:t>Microcredit Program</a:t>
            </a:r>
          </a:p>
          <a:p>
            <a:pPr marL="361950" marR="0" lvl="0" algn="just" defTabSz="914400" rtl="0" eaLnBrk="0" fontAlgn="base" latinLnBrk="0" hangingPunct="0">
              <a:spcBef>
                <a:spcPct val="0"/>
              </a:spcBef>
              <a:spcAft>
                <a:spcPct val="0"/>
              </a:spcAft>
              <a:buClrTx/>
              <a:buSzTx/>
              <a:buFontTx/>
              <a:buNone/>
              <a:tabLst/>
            </a:pPr>
            <a:r>
              <a:rPr lang="en-IN" altLang="en-US" sz="1600" dirty="0">
                <a:latin typeface="Times New Roman" panose="02020603050405020304" pitchFamily="18" charset="0"/>
                <a:cs typeface="Times New Roman" panose="02020603050405020304" pitchFamily="18" charset="0"/>
              </a:rPr>
              <a:t>Civil Society Organization Program</a:t>
            </a:r>
          </a:p>
          <a:p>
            <a:pPr marL="0" marR="0" lvl="0" indent="0" algn="just" defTabSz="914400" rtl="0" eaLnBrk="0" fontAlgn="base" latinLnBrk="0" hangingPunct="0">
              <a:spcBef>
                <a:spcPct val="0"/>
              </a:spcBef>
              <a:spcAft>
                <a:spcPct val="0"/>
              </a:spcAft>
              <a:buClrTx/>
              <a:buSzTx/>
              <a:buFontTx/>
              <a:buNone/>
              <a:tabLst/>
            </a:pPr>
            <a:endParaRPr kumimoji="0" lang="en-IN" altLang="en-US" sz="105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pPr>
            <a:r>
              <a:rPr lang="en-IN" altLang="en-US" b="1" dirty="0">
                <a:latin typeface="Times New Roman" panose="02020603050405020304" pitchFamily="18" charset="0"/>
                <a:cs typeface="Times New Roman" panose="02020603050405020304" pitchFamily="18" charset="0"/>
              </a:rPr>
              <a:t>Our Donors 					16</a:t>
            </a:r>
          </a:p>
          <a:p>
            <a:pPr marL="0" marR="0" lvl="0" indent="0" algn="just" defTabSz="914400" rtl="0" eaLnBrk="0" fontAlgn="base" latinLnBrk="0" hangingPunct="0">
              <a:spcBef>
                <a:spcPct val="0"/>
              </a:spcBef>
              <a:spcAft>
                <a:spcPct val="0"/>
              </a:spcAft>
              <a:buClrTx/>
              <a:buSzTx/>
              <a:buFontTx/>
              <a:buNone/>
              <a:tabLst/>
            </a:pPr>
            <a:endParaRPr lang="en-IN" altLang="en-US" sz="1050" b="1" dirty="0">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pPr>
            <a:r>
              <a:rPr kumimoji="0" lang="en-IN" altLang="en-US"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Going Forward					17</a:t>
            </a:r>
            <a:endParaRPr lang="en-IN" altLang="en-US" b="1" dirty="0">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de-AT"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6708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001D6999-8D1D-4E19-BEB8-F0113A22BEEE}"/>
              </a:ext>
            </a:extLst>
          </p:cNvPr>
          <p:cNvSpPr>
            <a:spLocks noChangeArrowheads="1"/>
          </p:cNvSpPr>
          <p:nvPr/>
        </p:nvSpPr>
        <p:spPr bwMode="auto">
          <a:xfrm>
            <a:off x="519111" y="629232"/>
            <a:ext cx="6521449" cy="9433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About us</a:t>
            </a:r>
            <a:endParaRPr kumimoji="0" lang="de-AT" alt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Bosco </a:t>
            </a:r>
            <a:r>
              <a:rPr kumimoji="0" lang="en-US" altLang="en-US" sz="11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Seva</a:t>
            </a:r>
            <a:r>
              <a:rPr kumimoji="0" lang="en-US" altLang="en-US" sz="11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Kendra was established in 1993 to serve as the Planning and Development Office of the Salesian Province of St. Joseph, Hyderabad, India and support charitable activities undertaken by Don Bosco Institutions operating in Andhra Pradesh, Telangana, and south Odisha. Bosco </a:t>
            </a:r>
            <a:r>
              <a:rPr kumimoji="0" lang="en-US" altLang="en-US" sz="11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Seva</a:t>
            </a:r>
            <a:r>
              <a:rPr kumimoji="0" lang="en-US" altLang="en-US" sz="11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Kendra and our network of Don Bosco Institutions provide a wide variety of charitable services to all members of society regardless of ethnicity, age, gender, economic status, and religious affiliation.</a:t>
            </a:r>
            <a:endParaRPr kumimoji="0" lang="de-AT" alt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1100" b="1" dirty="0">
                <a:latin typeface="Times New Roman" panose="02020603050405020304" pitchFamily="18" charset="0"/>
                <a:ea typeface="Times New Roman" panose="02020603050405020304" pitchFamily="18" charset="0"/>
                <a:cs typeface="Times New Roman" panose="02020603050405020304" pitchFamily="18" charset="0"/>
              </a:rPr>
              <a:t>Our Vision</a:t>
            </a:r>
          </a:p>
          <a:p>
            <a:pPr lvl="0" algn="just" defTabSz="914400"/>
            <a:r>
              <a:rPr lang="en-US" altLang="en-US" sz="1100" dirty="0">
                <a:latin typeface="Times New Roman" panose="02020603050405020304" pitchFamily="18" charset="0"/>
                <a:ea typeface="Times New Roman" panose="02020603050405020304" pitchFamily="18" charset="0"/>
                <a:cs typeface="Times New Roman" panose="02020603050405020304" pitchFamily="18" charset="0"/>
              </a:rPr>
              <a:t>Bosco </a:t>
            </a:r>
            <a:r>
              <a:rPr lang="en-US" altLang="en-US" sz="1100" dirty="0" err="1">
                <a:latin typeface="Times New Roman" panose="02020603050405020304" pitchFamily="18" charset="0"/>
                <a:ea typeface="Times New Roman" panose="02020603050405020304" pitchFamily="18" charset="0"/>
                <a:cs typeface="Times New Roman" panose="02020603050405020304" pitchFamily="18" charset="0"/>
              </a:rPr>
              <a:t>Seva</a:t>
            </a:r>
            <a:r>
              <a:rPr lang="en-US" altLang="en-US" sz="1100" dirty="0">
                <a:latin typeface="Times New Roman" panose="02020603050405020304" pitchFamily="18" charset="0"/>
                <a:ea typeface="Times New Roman" panose="02020603050405020304" pitchFamily="18" charset="0"/>
                <a:cs typeface="Times New Roman" panose="02020603050405020304" pitchFamily="18" charset="0"/>
              </a:rPr>
              <a:t> Kendra educates and capacitates the young and marginalized people through a participatory approach to achieve holistic and environmentally sustainable development.</a:t>
            </a:r>
          </a:p>
          <a:p>
            <a:pPr lvl="0" algn="just" defTabSz="914400"/>
            <a:endParaRPr lang="en-US" altLang="en-US" sz="1100" dirty="0">
              <a:latin typeface="Times New Roman" panose="02020603050405020304" pitchFamily="18" charset="0"/>
              <a:ea typeface="Times New Roman" panose="02020603050405020304" pitchFamily="18" charset="0"/>
              <a:cs typeface="Times New Roman" panose="02020603050405020304" pitchFamily="18" charset="0"/>
            </a:endParaRPr>
          </a:p>
          <a:p>
            <a:pPr lvl="0" algn="just" defTabSz="914400"/>
            <a:r>
              <a:rPr lang="en-US" altLang="en-US" sz="1100" b="1" dirty="0">
                <a:latin typeface="Times New Roman" panose="02020603050405020304" pitchFamily="18" charset="0"/>
                <a:ea typeface="Times New Roman" panose="02020603050405020304" pitchFamily="18" charset="0"/>
                <a:cs typeface="Times New Roman" panose="02020603050405020304" pitchFamily="18" charset="0"/>
              </a:rPr>
              <a:t>Our Mission</a:t>
            </a:r>
          </a:p>
          <a:p>
            <a:pPr lvl="0" algn="just" defTabSz="914400"/>
            <a:r>
              <a:rPr lang="en-US" altLang="en-US" sz="1100" dirty="0">
                <a:latin typeface="Times New Roman" panose="02020603050405020304" pitchFamily="18" charset="0"/>
                <a:ea typeface="Times New Roman" panose="02020603050405020304" pitchFamily="18" charset="0"/>
                <a:cs typeface="Times New Roman" panose="02020603050405020304" pitchFamily="18" charset="0"/>
              </a:rPr>
              <a:t>The young and marginalized people are empowered, and enjoy equal rights, opportunities and healthy environment.</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11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Our Focus Areas</a:t>
            </a:r>
            <a:endParaRPr kumimoji="0" lang="de-AT" alt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65113" marR="0" lvl="0" indent="-180975" algn="just"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Protecting the dignity and sanctity of human life</a:t>
            </a:r>
            <a:endParaRPr kumimoji="0" lang="de-AT" alt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65113" marR="0" lvl="0" indent="-180975" algn="just"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Advancing equality and integral human development</a:t>
            </a:r>
            <a:endParaRPr kumimoji="0" lang="de-AT" alt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65113" marR="0" lvl="0" indent="-180975" algn="just"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Reducing extreme poverty and promoting human flourishing </a:t>
            </a:r>
            <a:endParaRPr kumimoji="0" lang="de-AT" alt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65113" marR="0" lvl="0" indent="-180975" algn="just"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Protecting the environment</a:t>
            </a:r>
            <a:endParaRPr kumimoji="0" lang="de-AT" alt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Organizational Activities</a:t>
            </a:r>
            <a:endParaRPr kumimoji="0" lang="de-AT" alt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65113" marR="0" lvl="0" indent="-180975" algn="just"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Scholarships for poor students</a:t>
            </a:r>
            <a:endParaRPr kumimoji="0" lang="de-AT" alt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65113" marR="0" lvl="0" indent="-180975" algn="just"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After school programs and youth services for poor students and youth</a:t>
            </a:r>
            <a:endParaRPr kumimoji="0" lang="de-AT" alt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65113" marR="0" lvl="0" indent="-180975" algn="just"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Rehabilitation of abandoned children and victims of domestic violence</a:t>
            </a:r>
            <a:endParaRPr kumimoji="0" lang="de-AT" alt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65113" marR="0" lvl="0" indent="-180975" algn="just"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Skill training for poor youth, unemployed youth and school dropouts</a:t>
            </a:r>
            <a:endParaRPr kumimoji="0" lang="de-AT" alt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65113" marR="0" lvl="0" indent="-180975" algn="just"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Career services and job placement for poor and unemployed youth</a:t>
            </a:r>
            <a:endParaRPr kumimoji="0" lang="de-AT" alt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65113" marR="0" lvl="0" indent="-180975" algn="just"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Environmental stewardship programs</a:t>
            </a:r>
            <a:endParaRPr kumimoji="0" lang="de-AT" alt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65113" marR="0" lvl="0" indent="-180975" algn="just"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Disaster relief programs</a:t>
            </a:r>
            <a:endParaRPr kumimoji="0" lang="de-AT" alt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65113" marR="0" lvl="0" indent="-180975" algn="just"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Microcredit Program – Economic mobility for poor women and mothers</a:t>
            </a:r>
            <a:endParaRPr kumimoji="0" lang="de-AT" alt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de-AT" altLang="en-US" sz="12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en-US" sz="12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Our Organizational Network</a:t>
            </a:r>
            <a:endParaRPr kumimoji="0" lang="de-AT" alt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Bosco Seva Kendra engages with donors and charitable entities to fund organizational activities undertaken by the following institutions. The data stated above was collected in October, 2021.</a:t>
            </a:r>
          </a:p>
          <a:p>
            <a:pPr marL="0" marR="0" lvl="0" indent="0" algn="just" defTabSz="914400" rtl="0" eaLnBrk="0" fontAlgn="base" latinLnBrk="0" hangingPunct="0">
              <a:lnSpc>
                <a:spcPct val="100000"/>
              </a:lnSpc>
              <a:spcBef>
                <a:spcPct val="0"/>
              </a:spcBef>
              <a:spcAft>
                <a:spcPct val="0"/>
              </a:spcAft>
              <a:buClrTx/>
              <a:buSzTx/>
              <a:buFontTx/>
              <a:buNone/>
              <a:tabLst/>
            </a:pPr>
            <a:endParaRPr lang="de-AT" altLang="en-US" sz="12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de-AT" alt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de-AT" altLang="en-US" sz="12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de-AT" alt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de-AT" altLang="en-US" sz="12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de-AT" alt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de-AT" altLang="en-US" sz="12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de-AT" alt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de-AT" altLang="en-US" sz="12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de-AT" alt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de-AT" alt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de-AT" altLang="en-US" sz="12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en-US" sz="12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Demographics of our Region</a:t>
            </a:r>
            <a:r>
              <a:rPr kumimoji="0" lang="de-AT" alt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population of our region – Andhra Pradesh, Telangana and South Odisha is estimated to be around 91 million people. Approximately 40% of the population lives in poverty, literacy is estimated to be around 70% for adult men and 65% for women. This metric of literacy measures those who have received a primary education only. This demographic information was taken from the Government of India, Census of 2011</a:t>
            </a:r>
            <a:r>
              <a:rPr lang="de-AT" altLang="en-US" sz="1200" dirty="0">
                <a:latin typeface="Times New Roman" panose="02020603050405020304" pitchFamily="18" charset="0"/>
                <a:ea typeface="Times New Roman" panose="02020603050405020304" pitchFamily="18" charset="0"/>
                <a:cs typeface="Times New Roman" panose="02020603050405020304" pitchFamily="18" charset="0"/>
              </a:rPr>
              <a:t>.</a:t>
            </a:r>
            <a:endParaRPr kumimoji="0" lang="de-AT"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3101CB8-1D79-4FEE-A631-19D6A1FCDD01}"/>
              </a:ext>
            </a:extLst>
          </p:cNvPr>
          <p:cNvSpPr txBox="1"/>
          <p:nvPr/>
        </p:nvSpPr>
        <p:spPr>
          <a:xfrm>
            <a:off x="3649031" y="10232571"/>
            <a:ext cx="261610" cy="276999"/>
          </a:xfrm>
          <a:prstGeom prst="rect">
            <a:avLst/>
          </a:prstGeom>
          <a:noFill/>
        </p:spPr>
        <p:txBody>
          <a:bodyPr wrap="none" rtlCol="0">
            <a:spAutoFit/>
          </a:bodyPr>
          <a:lstStyle/>
          <a:p>
            <a:r>
              <a:rPr lang="en-IN" sz="1200" dirty="0">
                <a:latin typeface="Times New Roman" panose="02020603050405020304" pitchFamily="18" charset="0"/>
                <a:cs typeface="Times New Roman" panose="02020603050405020304" pitchFamily="18" charset="0"/>
              </a:rPr>
              <a:t>1</a:t>
            </a:r>
          </a:p>
        </p:txBody>
      </p:sp>
      <p:graphicFrame>
        <p:nvGraphicFramePr>
          <p:cNvPr id="5" name="Table 4">
            <a:extLst>
              <a:ext uri="{FF2B5EF4-FFF2-40B4-BE49-F238E27FC236}">
                <a16:creationId xmlns:a16="http://schemas.microsoft.com/office/drawing/2014/main" id="{0D14510B-C5AC-4F68-BB34-01EE148C06E4}"/>
              </a:ext>
            </a:extLst>
          </p:cNvPr>
          <p:cNvGraphicFramePr>
            <a:graphicFrameLocks noGrp="1"/>
          </p:cNvGraphicFramePr>
          <p:nvPr>
            <p:extLst>
              <p:ext uri="{D42A27DB-BD31-4B8C-83A1-F6EECF244321}">
                <p14:modId xmlns:p14="http://schemas.microsoft.com/office/powerpoint/2010/main" val="2844702986"/>
              </p:ext>
            </p:extLst>
          </p:nvPr>
        </p:nvGraphicFramePr>
        <p:xfrm>
          <a:off x="649093" y="6885949"/>
          <a:ext cx="6261484" cy="1797050"/>
        </p:xfrm>
        <a:graphic>
          <a:graphicData uri="http://schemas.openxmlformats.org/drawingml/2006/table">
            <a:tbl>
              <a:tblPr firstRow="1" firstCol="1" bandRow="1">
                <a:tableStyleId>{5C22544A-7EE6-4342-B048-85BDC9FD1C3A}</a:tableStyleId>
              </a:tblPr>
              <a:tblGrid>
                <a:gridCol w="2458750">
                  <a:extLst>
                    <a:ext uri="{9D8B030D-6E8A-4147-A177-3AD203B41FA5}">
                      <a16:colId xmlns:a16="http://schemas.microsoft.com/office/drawing/2014/main" val="1026830308"/>
                    </a:ext>
                  </a:extLst>
                </a:gridCol>
                <a:gridCol w="1901367">
                  <a:extLst>
                    <a:ext uri="{9D8B030D-6E8A-4147-A177-3AD203B41FA5}">
                      <a16:colId xmlns:a16="http://schemas.microsoft.com/office/drawing/2014/main" val="3945129963"/>
                    </a:ext>
                  </a:extLst>
                </a:gridCol>
                <a:gridCol w="1901367">
                  <a:extLst>
                    <a:ext uri="{9D8B030D-6E8A-4147-A177-3AD203B41FA5}">
                      <a16:colId xmlns:a16="http://schemas.microsoft.com/office/drawing/2014/main" val="4162503671"/>
                    </a:ext>
                  </a:extLst>
                </a:gridCol>
              </a:tblGrid>
              <a:tr h="179705">
                <a:tc>
                  <a:txBody>
                    <a:bodyPr/>
                    <a:lstStyle/>
                    <a:p>
                      <a:pPr algn="ctr">
                        <a:lnSpc>
                          <a:spcPct val="107000"/>
                        </a:lnSpc>
                        <a:spcAft>
                          <a:spcPts val="0"/>
                        </a:spcAft>
                      </a:pPr>
                      <a:r>
                        <a:rPr lang="en-IN" sz="1100">
                          <a:solidFill>
                            <a:schemeClr val="tx1"/>
                          </a:solidFill>
                          <a:effectLst/>
                          <a:latin typeface="Times New Roman" panose="02020603050405020304" pitchFamily="18" charset="0"/>
                          <a:cs typeface="Times New Roman" panose="02020603050405020304" pitchFamily="18" charset="0"/>
                        </a:rPr>
                        <a:t>Institutional Network</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IN" sz="1100">
                          <a:solidFill>
                            <a:schemeClr val="tx1"/>
                          </a:solidFill>
                          <a:effectLst/>
                          <a:latin typeface="Times New Roman" panose="02020603050405020304" pitchFamily="18" charset="0"/>
                          <a:cs typeface="Times New Roman" panose="02020603050405020304" pitchFamily="18" charset="0"/>
                        </a:rPr>
                        <a:t>No. of Institutions</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IN" sz="1100">
                          <a:solidFill>
                            <a:schemeClr val="tx1"/>
                          </a:solidFill>
                          <a:effectLst/>
                          <a:latin typeface="Times New Roman" panose="02020603050405020304" pitchFamily="18" charset="0"/>
                          <a:cs typeface="Times New Roman" panose="02020603050405020304" pitchFamily="18" charset="0"/>
                        </a:rPr>
                        <a:t>No. of Direct Beneficiaries</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9929044"/>
                  </a:ext>
                </a:extLst>
              </a:tr>
              <a:tr h="179705">
                <a:tc>
                  <a:txBody>
                    <a:bodyPr/>
                    <a:lstStyle/>
                    <a:p>
                      <a:pPr>
                        <a:lnSpc>
                          <a:spcPct val="107000"/>
                        </a:lnSpc>
                        <a:spcAft>
                          <a:spcPts val="0"/>
                        </a:spcAft>
                      </a:pPr>
                      <a:r>
                        <a:rPr lang="en-IN" sz="1100">
                          <a:solidFill>
                            <a:schemeClr val="tx1"/>
                          </a:solidFill>
                          <a:effectLst/>
                          <a:latin typeface="Times New Roman" panose="02020603050405020304" pitchFamily="18" charset="0"/>
                          <a:cs typeface="Times New Roman" panose="02020603050405020304" pitchFamily="18" charset="0"/>
                        </a:rPr>
                        <a:t>Schools and Colleges</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IN" sz="1100">
                          <a:solidFill>
                            <a:schemeClr val="tx1"/>
                          </a:solidFill>
                          <a:effectLst/>
                          <a:latin typeface="Times New Roman" panose="02020603050405020304" pitchFamily="18" charset="0"/>
                          <a:cs typeface="Times New Roman" panose="02020603050405020304" pitchFamily="18" charset="0"/>
                        </a:rPr>
                        <a:t>17</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IN" sz="1100">
                          <a:solidFill>
                            <a:schemeClr val="tx1"/>
                          </a:solidFill>
                          <a:effectLst/>
                          <a:latin typeface="Times New Roman" panose="02020603050405020304" pitchFamily="18" charset="0"/>
                          <a:cs typeface="Times New Roman" panose="02020603050405020304" pitchFamily="18" charset="0"/>
                        </a:rPr>
                        <a:t>9,229 Students</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0435446"/>
                  </a:ext>
                </a:extLst>
              </a:tr>
              <a:tr h="179705">
                <a:tc>
                  <a:txBody>
                    <a:bodyPr/>
                    <a:lstStyle/>
                    <a:p>
                      <a:pPr>
                        <a:lnSpc>
                          <a:spcPct val="107000"/>
                        </a:lnSpc>
                        <a:spcAft>
                          <a:spcPts val="0"/>
                        </a:spcAft>
                      </a:pPr>
                      <a:r>
                        <a:rPr lang="en-IN" sz="1100">
                          <a:solidFill>
                            <a:schemeClr val="tx1"/>
                          </a:solidFill>
                          <a:effectLst/>
                          <a:latin typeface="Times New Roman" panose="02020603050405020304" pitchFamily="18" charset="0"/>
                          <a:cs typeface="Times New Roman" panose="02020603050405020304" pitchFamily="18" charset="0"/>
                        </a:rPr>
                        <a:t>Technical Schools</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IN" sz="1100">
                          <a:solidFill>
                            <a:schemeClr val="tx1"/>
                          </a:solidFill>
                          <a:effectLst/>
                          <a:latin typeface="Times New Roman" panose="02020603050405020304" pitchFamily="18" charset="0"/>
                          <a:cs typeface="Times New Roman" panose="02020603050405020304" pitchFamily="18" charset="0"/>
                        </a:rPr>
                        <a:t>7</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IN" sz="1100">
                          <a:solidFill>
                            <a:schemeClr val="tx1"/>
                          </a:solidFill>
                          <a:effectLst/>
                          <a:latin typeface="Times New Roman" panose="02020603050405020304" pitchFamily="18" charset="0"/>
                          <a:cs typeface="Times New Roman" panose="02020603050405020304" pitchFamily="18" charset="0"/>
                        </a:rPr>
                        <a:t>1,765 Students</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698845"/>
                  </a:ext>
                </a:extLst>
              </a:tr>
              <a:tr h="179705">
                <a:tc>
                  <a:txBody>
                    <a:bodyPr/>
                    <a:lstStyle/>
                    <a:p>
                      <a:pPr>
                        <a:lnSpc>
                          <a:spcPct val="107000"/>
                        </a:lnSpc>
                        <a:spcAft>
                          <a:spcPts val="0"/>
                        </a:spcAft>
                      </a:pPr>
                      <a:r>
                        <a:rPr lang="en-IN" sz="1100">
                          <a:solidFill>
                            <a:schemeClr val="tx1"/>
                          </a:solidFill>
                          <a:effectLst/>
                          <a:latin typeface="Times New Roman" panose="02020603050405020304" pitchFamily="18" charset="0"/>
                          <a:cs typeface="Times New Roman" panose="02020603050405020304" pitchFamily="18" charset="0"/>
                        </a:rPr>
                        <a:t>Homes for Abandoned Children</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IN" sz="1100">
                          <a:solidFill>
                            <a:schemeClr val="tx1"/>
                          </a:solidFill>
                          <a:effectLst/>
                          <a:latin typeface="Times New Roman" panose="02020603050405020304" pitchFamily="18" charset="0"/>
                          <a:cs typeface="Times New Roman" panose="02020603050405020304" pitchFamily="18" charset="0"/>
                        </a:rPr>
                        <a:t>17</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IN" sz="1100">
                          <a:solidFill>
                            <a:schemeClr val="tx1"/>
                          </a:solidFill>
                          <a:effectLst/>
                          <a:latin typeface="Times New Roman" panose="02020603050405020304" pitchFamily="18" charset="0"/>
                          <a:cs typeface="Times New Roman" panose="02020603050405020304" pitchFamily="18" charset="0"/>
                        </a:rPr>
                        <a:t>1,670 Children and Youth</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1882519"/>
                  </a:ext>
                </a:extLst>
              </a:tr>
              <a:tr h="179705">
                <a:tc>
                  <a:txBody>
                    <a:bodyPr/>
                    <a:lstStyle/>
                    <a:p>
                      <a:pPr>
                        <a:lnSpc>
                          <a:spcPct val="107000"/>
                        </a:lnSpc>
                        <a:spcAft>
                          <a:spcPts val="0"/>
                        </a:spcAft>
                      </a:pPr>
                      <a:r>
                        <a:rPr lang="en-IN" sz="1100">
                          <a:solidFill>
                            <a:schemeClr val="tx1"/>
                          </a:solidFill>
                          <a:effectLst/>
                          <a:latin typeface="Times New Roman" panose="02020603050405020304" pitchFamily="18" charset="0"/>
                          <a:cs typeface="Times New Roman" panose="02020603050405020304" pitchFamily="18" charset="0"/>
                        </a:rPr>
                        <a:t>After School Programs</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IN" sz="1100">
                          <a:solidFill>
                            <a:schemeClr val="tx1"/>
                          </a:solidFill>
                          <a:effectLst/>
                          <a:latin typeface="Times New Roman" panose="02020603050405020304" pitchFamily="18" charset="0"/>
                          <a:cs typeface="Times New Roman" panose="02020603050405020304" pitchFamily="18" charset="0"/>
                        </a:rPr>
                        <a:t>120</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IN" sz="1100">
                          <a:solidFill>
                            <a:schemeClr val="tx1"/>
                          </a:solidFill>
                          <a:effectLst/>
                          <a:latin typeface="Times New Roman" panose="02020603050405020304" pitchFamily="18" charset="0"/>
                          <a:cs typeface="Times New Roman" panose="02020603050405020304" pitchFamily="18" charset="0"/>
                        </a:rPr>
                        <a:t>3,600 Children</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7035342"/>
                  </a:ext>
                </a:extLst>
              </a:tr>
              <a:tr h="179705">
                <a:tc>
                  <a:txBody>
                    <a:bodyPr/>
                    <a:lstStyle/>
                    <a:p>
                      <a:pPr>
                        <a:lnSpc>
                          <a:spcPct val="107000"/>
                        </a:lnSpc>
                        <a:spcAft>
                          <a:spcPts val="0"/>
                        </a:spcAft>
                      </a:pPr>
                      <a:r>
                        <a:rPr lang="en-IN" sz="1100">
                          <a:solidFill>
                            <a:schemeClr val="tx1"/>
                          </a:solidFill>
                          <a:effectLst/>
                          <a:latin typeface="Times New Roman" panose="02020603050405020304" pitchFamily="18" charset="0"/>
                          <a:cs typeface="Times New Roman" panose="02020603050405020304" pitchFamily="18" charset="0"/>
                        </a:rPr>
                        <a:t>Safe Home for Girls and Women</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IN" sz="1100">
                          <a:solidFill>
                            <a:schemeClr val="tx1"/>
                          </a:solidFill>
                          <a:effectLst/>
                          <a:latin typeface="Times New Roman" panose="02020603050405020304" pitchFamily="18" charset="0"/>
                          <a:cs typeface="Times New Roman" panose="02020603050405020304" pitchFamily="18" charset="0"/>
                        </a:rPr>
                        <a:t>3</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IN" sz="1100">
                          <a:solidFill>
                            <a:schemeClr val="tx1"/>
                          </a:solidFill>
                          <a:effectLst/>
                          <a:latin typeface="Times New Roman" panose="02020603050405020304" pitchFamily="18" charset="0"/>
                          <a:cs typeface="Times New Roman" panose="02020603050405020304" pitchFamily="18" charset="0"/>
                        </a:rPr>
                        <a:t>275 Girls</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7423496"/>
                  </a:ext>
                </a:extLst>
              </a:tr>
              <a:tr h="179705">
                <a:tc>
                  <a:txBody>
                    <a:bodyPr/>
                    <a:lstStyle/>
                    <a:p>
                      <a:pPr>
                        <a:lnSpc>
                          <a:spcPct val="107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Microcredit Program</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IN" sz="1100">
                          <a:solidFill>
                            <a:schemeClr val="tx1"/>
                          </a:solidFill>
                          <a:effectLst/>
                          <a:latin typeface="Times New Roman" panose="02020603050405020304" pitchFamily="18" charset="0"/>
                          <a:cs typeface="Times New Roman" panose="02020603050405020304" pitchFamily="18" charset="0"/>
                        </a:rPr>
                        <a:t>19</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IN" sz="1100">
                          <a:solidFill>
                            <a:schemeClr val="tx1"/>
                          </a:solidFill>
                          <a:effectLst/>
                          <a:latin typeface="Times New Roman" panose="02020603050405020304" pitchFamily="18" charset="0"/>
                          <a:cs typeface="Times New Roman" panose="02020603050405020304" pitchFamily="18" charset="0"/>
                        </a:rPr>
                        <a:t>10,000 Women</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8187450"/>
                  </a:ext>
                </a:extLst>
              </a:tr>
              <a:tr h="179705">
                <a:tc>
                  <a:txBody>
                    <a:bodyPr/>
                    <a:lstStyle/>
                    <a:p>
                      <a:pPr>
                        <a:lnSpc>
                          <a:spcPct val="107000"/>
                        </a:lnSpc>
                        <a:spcAft>
                          <a:spcPts val="0"/>
                        </a:spcAft>
                      </a:pPr>
                      <a:r>
                        <a:rPr lang="en-IN" sz="1100">
                          <a:solidFill>
                            <a:schemeClr val="tx1"/>
                          </a:solidFill>
                          <a:effectLst/>
                          <a:latin typeface="Times New Roman" panose="02020603050405020304" pitchFamily="18" charset="0"/>
                          <a:cs typeface="Times New Roman" panose="02020603050405020304" pitchFamily="18" charset="0"/>
                        </a:rPr>
                        <a:t>Career Guidance Job Placement</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IN" sz="1100">
                          <a:solidFill>
                            <a:schemeClr val="tx1"/>
                          </a:solidFill>
                          <a:effectLst/>
                          <a:latin typeface="Times New Roman" panose="02020603050405020304" pitchFamily="18" charset="0"/>
                          <a:cs typeface="Times New Roman" panose="02020603050405020304" pitchFamily="18" charset="0"/>
                        </a:rPr>
                        <a:t>1</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IN" sz="1100">
                          <a:solidFill>
                            <a:schemeClr val="tx1"/>
                          </a:solidFill>
                          <a:effectLst/>
                          <a:latin typeface="Times New Roman" panose="02020603050405020304" pitchFamily="18" charset="0"/>
                          <a:cs typeface="Times New Roman" panose="02020603050405020304" pitchFamily="18" charset="0"/>
                        </a:rPr>
                        <a:t>4,000 Youth</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97535"/>
                  </a:ext>
                </a:extLst>
              </a:tr>
              <a:tr h="179705">
                <a:tc>
                  <a:txBody>
                    <a:bodyPr/>
                    <a:lstStyle/>
                    <a:p>
                      <a:pPr>
                        <a:lnSpc>
                          <a:spcPct val="107000"/>
                        </a:lnSpc>
                        <a:spcAft>
                          <a:spcPts val="0"/>
                        </a:spcAft>
                      </a:pPr>
                      <a:r>
                        <a:rPr lang="en-IN" sz="1100">
                          <a:solidFill>
                            <a:schemeClr val="tx1"/>
                          </a:solidFill>
                          <a:effectLst/>
                          <a:latin typeface="Times New Roman" panose="02020603050405020304" pitchFamily="18" charset="0"/>
                          <a:cs typeface="Times New Roman" panose="02020603050405020304" pitchFamily="18" charset="0"/>
                        </a:rPr>
                        <a:t>COVID-19 Relief Efforts</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IN" sz="1100">
                          <a:solidFill>
                            <a:schemeClr val="tx1"/>
                          </a:solidFill>
                          <a:effectLst/>
                          <a:latin typeface="Times New Roman" panose="02020603050405020304" pitchFamily="18" charset="0"/>
                          <a:cs typeface="Times New Roman" panose="02020603050405020304" pitchFamily="18" charset="0"/>
                        </a:rPr>
                        <a:t>-</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IN" sz="1100">
                          <a:solidFill>
                            <a:schemeClr val="tx1"/>
                          </a:solidFill>
                          <a:effectLst/>
                          <a:latin typeface="Times New Roman" panose="02020603050405020304" pitchFamily="18" charset="0"/>
                          <a:cs typeface="Times New Roman" panose="02020603050405020304" pitchFamily="18" charset="0"/>
                        </a:rPr>
                        <a:t>900,000+ Persons</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9895007"/>
                  </a:ext>
                </a:extLst>
              </a:tr>
              <a:tr h="179705">
                <a:tc>
                  <a:txBody>
                    <a:bodyPr/>
                    <a:lstStyle/>
                    <a:p>
                      <a:pPr>
                        <a:lnSpc>
                          <a:spcPct val="107000"/>
                        </a:lnSpc>
                        <a:spcAft>
                          <a:spcPts val="0"/>
                        </a:spcAft>
                      </a:pPr>
                      <a:r>
                        <a:rPr lang="en-IN" sz="1100">
                          <a:solidFill>
                            <a:schemeClr val="tx1"/>
                          </a:solidFill>
                          <a:effectLst/>
                          <a:latin typeface="Times New Roman" panose="02020603050405020304" pitchFamily="18" charset="0"/>
                          <a:cs typeface="Times New Roman" panose="02020603050405020304" pitchFamily="18" charset="0"/>
                        </a:rPr>
                        <a:t>Community Partnerships</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IN" sz="1100">
                          <a:solidFill>
                            <a:schemeClr val="tx1"/>
                          </a:solidFill>
                          <a:effectLst/>
                          <a:latin typeface="Times New Roman" panose="02020603050405020304" pitchFamily="18" charset="0"/>
                          <a:cs typeface="Times New Roman" panose="02020603050405020304" pitchFamily="18" charset="0"/>
                        </a:rPr>
                        <a:t>124</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Independent charities</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2354766"/>
                  </a:ext>
                </a:extLst>
              </a:tr>
            </a:tbl>
          </a:graphicData>
        </a:graphic>
      </p:graphicFrame>
    </p:spTree>
    <p:extLst>
      <p:ext uri="{BB962C8B-B14F-4D97-AF65-F5344CB8AC3E}">
        <p14:creationId xmlns:p14="http://schemas.microsoft.com/office/powerpoint/2010/main" val="1002167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B45E11-F17D-42EB-8EC5-E1D482D3203C}"/>
              </a:ext>
            </a:extLst>
          </p:cNvPr>
          <p:cNvSpPr>
            <a:spLocks noChangeArrowheads="1"/>
          </p:cNvSpPr>
          <p:nvPr/>
        </p:nvSpPr>
        <p:spPr bwMode="auto">
          <a:xfrm>
            <a:off x="591301" y="741380"/>
            <a:ext cx="652144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UN Sustainable Development Goals 2030</a:t>
            </a:r>
          </a:p>
          <a:p>
            <a:pPr marL="0" marR="0" lvl="0" indent="0" algn="just" defTabSz="914400" rtl="0" eaLnBrk="0" fontAlgn="base" latinLnBrk="0" hangingPunct="0">
              <a:lnSpc>
                <a:spcPct val="100000"/>
              </a:lnSpc>
              <a:spcBef>
                <a:spcPct val="0"/>
              </a:spcBef>
              <a:spcAft>
                <a:spcPct val="0"/>
              </a:spcAft>
              <a:buClrTx/>
              <a:buSzTx/>
              <a:buFontTx/>
              <a:buNone/>
              <a:tabLst/>
            </a:pPr>
            <a:r>
              <a:rPr lang="de-AT" altLang="en-US" dirty="0">
                <a:latin typeface="Times New Roman" panose="02020603050405020304" pitchFamily="18" charset="0"/>
                <a:cs typeface="Times New Roman" panose="02020603050405020304" pitchFamily="18" charset="0"/>
              </a:rPr>
              <a:t>Our organization works collectively with our partners to achieve the following UN Sustainable Development Goals for 2030.</a:t>
            </a:r>
            <a:endParaRPr kumimoji="0" lang="de-AT"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4098" name="Picture 2" descr="Sustainable Development Goal 1 - Wikipedia">
            <a:extLst>
              <a:ext uri="{FF2B5EF4-FFF2-40B4-BE49-F238E27FC236}">
                <a16:creationId xmlns:a16="http://schemas.microsoft.com/office/drawing/2014/main" id="{E1CB6DB4-0FC7-41A1-8356-4FEACB2156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824" y="1771562"/>
            <a:ext cx="1105736" cy="110573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ustainable Development Goal 2 - Wikipedia">
            <a:extLst>
              <a:ext uri="{FF2B5EF4-FFF2-40B4-BE49-F238E27FC236}">
                <a16:creationId xmlns:a16="http://schemas.microsoft.com/office/drawing/2014/main" id="{80015534-D7D7-482B-8E6D-9DD7FCE293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719" y="1771562"/>
            <a:ext cx="1105736" cy="110573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Sustainable Development Goal 3 - Wikipedia">
            <a:extLst>
              <a:ext uri="{FF2B5EF4-FFF2-40B4-BE49-F238E27FC236}">
                <a16:creationId xmlns:a16="http://schemas.microsoft.com/office/drawing/2014/main" id="{CBC9CCD0-3EAF-4205-9709-2626404082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6614" y="1771562"/>
            <a:ext cx="1105736" cy="110573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Sustainable Development Goal 4 - Wikipedia">
            <a:extLst>
              <a:ext uri="{FF2B5EF4-FFF2-40B4-BE49-F238E27FC236}">
                <a16:creationId xmlns:a16="http://schemas.microsoft.com/office/drawing/2014/main" id="{D45D1CE4-1F62-429C-97CA-F61F214A63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6509" y="1771562"/>
            <a:ext cx="1105736" cy="110573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ustainable Development Goal 5 - Wikipedia">
            <a:extLst>
              <a:ext uri="{FF2B5EF4-FFF2-40B4-BE49-F238E27FC236}">
                <a16:creationId xmlns:a16="http://schemas.microsoft.com/office/drawing/2014/main" id="{7CFF6FE0-AC6D-4BE5-A149-227CE6B222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6403" y="1771562"/>
            <a:ext cx="1105736" cy="1105736"/>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Sustainable Development Goal 8 - Wikipedia">
            <a:extLst>
              <a:ext uri="{FF2B5EF4-FFF2-40B4-BE49-F238E27FC236}">
                <a16:creationId xmlns:a16="http://schemas.microsoft.com/office/drawing/2014/main" id="{19FABC56-C3A8-43C8-B37F-AF26F4BAAD8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6824" y="3104197"/>
            <a:ext cx="1105736" cy="1105736"/>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Sustainable Development Goal 10 - Wikipedia">
            <a:extLst>
              <a:ext uri="{FF2B5EF4-FFF2-40B4-BE49-F238E27FC236}">
                <a16:creationId xmlns:a16="http://schemas.microsoft.com/office/drawing/2014/main" id="{3E9E00B6-E50F-433D-BB56-C2CF72F754C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34648" y="3104197"/>
            <a:ext cx="1105736" cy="1105736"/>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Sustainable Development Goal 13 - Wikipedia">
            <a:extLst>
              <a:ext uri="{FF2B5EF4-FFF2-40B4-BE49-F238E27FC236}">
                <a16:creationId xmlns:a16="http://schemas.microsoft.com/office/drawing/2014/main" id="{0D71873D-41AE-48AD-8B6D-B64F95D1DE0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62471" y="3099519"/>
            <a:ext cx="1115093" cy="1115093"/>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Sustainable Development Goal 16 - Wikipedia">
            <a:extLst>
              <a:ext uri="{FF2B5EF4-FFF2-40B4-BE49-F238E27FC236}">
                <a16:creationId xmlns:a16="http://schemas.microsoft.com/office/drawing/2014/main" id="{C98C7ABC-97FA-4EE6-9735-C88BF2D9CE5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26939" y="3104465"/>
            <a:ext cx="1105200" cy="1105200"/>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Sustainable Development Goal 17 - Wikipedia">
            <a:extLst>
              <a:ext uri="{FF2B5EF4-FFF2-40B4-BE49-F238E27FC236}">
                <a16:creationId xmlns:a16="http://schemas.microsoft.com/office/drawing/2014/main" id="{2044764C-63DA-4424-8E92-ED84888713A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89759" y="3104465"/>
            <a:ext cx="1105200" cy="1105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BAFCFD27-96E3-4E45-8D3A-4225955AE97C}"/>
              </a:ext>
            </a:extLst>
          </p:cNvPr>
          <p:cNvSpPr>
            <a:spLocks noChangeArrowheads="1"/>
          </p:cNvSpPr>
          <p:nvPr/>
        </p:nvSpPr>
        <p:spPr bwMode="auto">
          <a:xfrm>
            <a:off x="575061" y="4484958"/>
            <a:ext cx="652144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Our Charitable Partners</a:t>
            </a:r>
          </a:p>
          <a:p>
            <a:pPr marL="0" marR="0" lvl="0" indent="0" algn="just" defTabSz="914400" rtl="0" eaLnBrk="0" fontAlgn="base" latinLnBrk="0" hangingPunct="0">
              <a:lnSpc>
                <a:spcPct val="100000"/>
              </a:lnSpc>
              <a:spcBef>
                <a:spcPct val="0"/>
              </a:spcBef>
              <a:spcAft>
                <a:spcPct val="0"/>
              </a:spcAft>
              <a:buClrTx/>
              <a:buSzTx/>
              <a:buFontTx/>
              <a:buNone/>
              <a:tabLst/>
            </a:pPr>
            <a:r>
              <a:rPr lang="de-AT" altLang="en-US" dirty="0">
                <a:latin typeface="Times New Roman" panose="02020603050405020304" pitchFamily="18" charset="0"/>
                <a:cs typeface="Times New Roman" panose="02020603050405020304" pitchFamily="18" charset="0"/>
              </a:rPr>
              <a:t>The institutions mentioned below are our partners in development who have been with us since the very beginning.</a:t>
            </a:r>
            <a:endParaRPr kumimoji="0" lang="de-AT"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16" name="Picture 22" descr="About Bosconet | ProjectHeena">
            <a:extLst>
              <a:ext uri="{FF2B5EF4-FFF2-40B4-BE49-F238E27FC236}">
                <a16:creationId xmlns:a16="http://schemas.microsoft.com/office/drawing/2014/main" id="{CB187ABD-A380-4393-A030-BBA170D8877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55063" y="5575570"/>
            <a:ext cx="2505912" cy="63989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6" descr="DBN | DBN Members">
            <a:extLst>
              <a:ext uri="{FF2B5EF4-FFF2-40B4-BE49-F238E27FC236}">
                <a16:creationId xmlns:a16="http://schemas.microsoft.com/office/drawing/2014/main" id="{1AFF68BA-78FF-4E79-8829-504A13F3734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75455" y="5672401"/>
            <a:ext cx="2060330" cy="55800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0" descr="Welcome to Don Bosco Mondo, non-profit organisation (NGO)">
            <a:extLst>
              <a:ext uri="{FF2B5EF4-FFF2-40B4-BE49-F238E27FC236}">
                <a16:creationId xmlns:a16="http://schemas.microsoft.com/office/drawing/2014/main" id="{6955CA3D-223E-4421-9F8F-10BB1590CFE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71847" y="8281602"/>
            <a:ext cx="1814848" cy="85173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2" descr="Missioni Don Bosco ONLUS | Turin">
            <a:extLst>
              <a:ext uri="{FF2B5EF4-FFF2-40B4-BE49-F238E27FC236}">
                <a16:creationId xmlns:a16="http://schemas.microsoft.com/office/drawing/2014/main" id="{22EAF254-A2AB-40D5-9CD6-9D485C645C9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5061" y="5511852"/>
            <a:ext cx="1071562"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8" descr="RMG – New logo for DON BOSCO IN THE WORLD Foundation">
            <a:extLst>
              <a:ext uri="{FF2B5EF4-FFF2-40B4-BE49-F238E27FC236}">
                <a16:creationId xmlns:a16="http://schemas.microsoft.com/office/drawing/2014/main" id="{7DE34B1D-D2FB-4055-B140-51EC220E3464}"/>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26565" t="17111" r="26789" b="17745"/>
          <a:stretch/>
        </p:blipFill>
        <p:spPr bwMode="auto">
          <a:xfrm>
            <a:off x="5159735" y="6552190"/>
            <a:ext cx="1250210" cy="123635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0" descr="Planning and Development Office - Don Bosco Aid - Salesians Ireland |  Continuing Don Bosco's Mission for Young People">
            <a:extLst>
              <a:ext uri="{FF2B5EF4-FFF2-40B4-BE49-F238E27FC236}">
                <a16:creationId xmlns:a16="http://schemas.microsoft.com/office/drawing/2014/main" id="{01633332-F3D1-4762-9077-F44D67A7619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5497" y="6634551"/>
            <a:ext cx="1483792" cy="107162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2" descr="Salesian Missions | LinkedIn">
            <a:extLst>
              <a:ext uri="{FF2B5EF4-FFF2-40B4-BE49-F238E27FC236}">
                <a16:creationId xmlns:a16="http://schemas.microsoft.com/office/drawing/2014/main" id="{B6CA4DF8-0A03-471B-8191-68E50B27A57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59332" y="6622991"/>
            <a:ext cx="1094749" cy="109474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4" descr="Beratung und Information">
            <a:extLst>
              <a:ext uri="{FF2B5EF4-FFF2-40B4-BE49-F238E27FC236}">
                <a16:creationId xmlns:a16="http://schemas.microsoft.com/office/drawing/2014/main" id="{9DB5E425-C512-4D34-9A4C-63EF64B65CE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52025" y="6648474"/>
            <a:ext cx="1043783" cy="104378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8" descr="DBN | DBN Members">
            <a:extLst>
              <a:ext uri="{FF2B5EF4-FFF2-40B4-BE49-F238E27FC236}">
                <a16:creationId xmlns:a16="http://schemas.microsoft.com/office/drawing/2014/main" id="{8E614B31-A1B8-470B-BAA0-90370668A0F5}"/>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t="21490" b="21140"/>
          <a:stretch/>
        </p:blipFill>
        <p:spPr bwMode="auto">
          <a:xfrm>
            <a:off x="591301" y="8255113"/>
            <a:ext cx="2357855" cy="71127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2" descr="Herzlich willkommen! - Don Bosco Mission Austria">
            <a:extLst>
              <a:ext uri="{FF2B5EF4-FFF2-40B4-BE49-F238E27FC236}">
                <a16:creationId xmlns:a16="http://schemas.microsoft.com/office/drawing/2014/main" id="{CFA20A6A-557F-4B5D-BE26-6FC6F8DDC5E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899585" y="8004831"/>
            <a:ext cx="1128505" cy="112850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Don Bosco Mission Bonn - Don Bosco Mission Bonn">
            <a:extLst>
              <a:ext uri="{FF2B5EF4-FFF2-40B4-BE49-F238E27FC236}">
                <a16:creationId xmlns:a16="http://schemas.microsoft.com/office/drawing/2014/main" id="{A114D480-6CB2-4826-BA3C-DBBAD34AEED5}"/>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121532" y="8125264"/>
            <a:ext cx="1128504" cy="887638"/>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B5895AA4-57B6-4E83-9AB6-68DF6EA414E1}"/>
              </a:ext>
            </a:extLst>
          </p:cNvPr>
          <p:cNvSpPr txBox="1"/>
          <p:nvPr/>
        </p:nvSpPr>
        <p:spPr>
          <a:xfrm>
            <a:off x="3649031" y="10232571"/>
            <a:ext cx="261610" cy="276999"/>
          </a:xfrm>
          <a:prstGeom prst="rect">
            <a:avLst/>
          </a:prstGeom>
          <a:noFill/>
        </p:spPr>
        <p:txBody>
          <a:bodyPr wrap="none" rtlCol="0">
            <a:spAutoFit/>
          </a:bodyPr>
          <a:lstStyle/>
          <a:p>
            <a:r>
              <a:rPr lang="en-IN" sz="1200" dirty="0">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3192815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4FECB1-317B-46F0-B0DA-B2A644063AE7}"/>
              </a:ext>
            </a:extLst>
          </p:cNvPr>
          <p:cNvSpPr/>
          <p:nvPr/>
        </p:nvSpPr>
        <p:spPr>
          <a:xfrm>
            <a:off x="608012" y="630991"/>
            <a:ext cx="6343650" cy="1384995"/>
          </a:xfrm>
          <a:prstGeom prst="rect">
            <a:avLst/>
          </a:prstGeom>
        </p:spPr>
        <p:txBody>
          <a:bodyPr wrap="square">
            <a:spAutoFit/>
          </a:bodyPr>
          <a:lstStyle/>
          <a:p>
            <a:pPr algn="just">
              <a:spcAft>
                <a:spcPts val="0"/>
              </a:spcAft>
            </a:pPr>
            <a:r>
              <a:rPr lang="en-IN" sz="1400" b="1" dirty="0">
                <a:latin typeface="Times New Roman" panose="02020603050405020304" pitchFamily="18" charset="0"/>
                <a:ea typeface="Calibri" panose="020F0502020204030204" pitchFamily="34" charset="0"/>
                <a:cs typeface="Times New Roman" panose="02020603050405020304" pitchFamily="18" charset="0"/>
              </a:rPr>
              <a:t>Outreach Programs: COVID-19</a:t>
            </a:r>
            <a:endParaRPr lang="en-IN"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IN" sz="1400" dirty="0">
                <a:latin typeface="Times New Roman" panose="02020603050405020304" pitchFamily="18" charset="0"/>
                <a:ea typeface="Calibri" panose="020F0502020204030204" pitchFamily="34" charset="0"/>
                <a:cs typeface="Times New Roman" panose="02020603050405020304" pitchFamily="18" charset="0"/>
              </a:rPr>
              <a:t>Since February, 2020, the ongoing pandemic has devastated our region, our organization thanks to the support of various donors has been in a fortunate position where we can undertake outreach programs to support those who have been impacted by the virus. Outlined below are the highlights of 2 years of COVID-19 relief activities.</a:t>
            </a:r>
            <a:endParaRPr lang="en-IN"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B6A9272F-4216-4130-B7EE-F73EA48C42A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752550" y="4403556"/>
            <a:ext cx="3126924" cy="2052000"/>
          </a:xfrm>
          <a:prstGeom prst="rect">
            <a:avLst/>
          </a:prstGeom>
        </p:spPr>
      </p:pic>
      <p:pic>
        <p:nvPicPr>
          <p:cNvPr id="8" name="Picture 7">
            <a:extLst>
              <a:ext uri="{FF2B5EF4-FFF2-40B4-BE49-F238E27FC236}">
                <a16:creationId xmlns:a16="http://schemas.microsoft.com/office/drawing/2014/main" id="{4D849DF7-4311-45E6-9B8B-C27B2197CA3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67884" y="4403556"/>
            <a:ext cx="2881147" cy="2052000"/>
          </a:xfrm>
          <a:prstGeom prst="rect">
            <a:avLst/>
          </a:prstGeom>
        </p:spPr>
      </p:pic>
      <p:sp>
        <p:nvSpPr>
          <p:cNvPr id="7" name="TextBox 6">
            <a:extLst>
              <a:ext uri="{FF2B5EF4-FFF2-40B4-BE49-F238E27FC236}">
                <a16:creationId xmlns:a16="http://schemas.microsoft.com/office/drawing/2014/main" id="{6E60F8C4-A585-4ECF-9A4C-F686222AA296}"/>
              </a:ext>
            </a:extLst>
          </p:cNvPr>
          <p:cNvSpPr txBox="1"/>
          <p:nvPr/>
        </p:nvSpPr>
        <p:spPr>
          <a:xfrm>
            <a:off x="3649031" y="10232571"/>
            <a:ext cx="261610" cy="276999"/>
          </a:xfrm>
          <a:prstGeom prst="rect">
            <a:avLst/>
          </a:prstGeom>
          <a:noFill/>
        </p:spPr>
        <p:txBody>
          <a:bodyPr wrap="none" rtlCol="0">
            <a:spAutoFit/>
          </a:bodyPr>
          <a:lstStyle/>
          <a:p>
            <a:r>
              <a:rPr lang="en-IN" sz="1200" dirty="0">
                <a:latin typeface="Times New Roman" panose="02020603050405020304" pitchFamily="18" charset="0"/>
                <a:cs typeface="Times New Roman" panose="02020603050405020304" pitchFamily="18" charset="0"/>
              </a:rPr>
              <a:t>3</a:t>
            </a:r>
          </a:p>
        </p:txBody>
      </p:sp>
      <p:graphicFrame>
        <p:nvGraphicFramePr>
          <p:cNvPr id="4" name="Table 3">
            <a:extLst>
              <a:ext uri="{FF2B5EF4-FFF2-40B4-BE49-F238E27FC236}">
                <a16:creationId xmlns:a16="http://schemas.microsoft.com/office/drawing/2014/main" id="{3DEBA939-3C94-4728-956F-3835A52CE179}"/>
              </a:ext>
            </a:extLst>
          </p:cNvPr>
          <p:cNvGraphicFramePr>
            <a:graphicFrameLocks noGrp="1"/>
          </p:cNvGraphicFramePr>
          <p:nvPr>
            <p:extLst>
              <p:ext uri="{D42A27DB-BD31-4B8C-83A1-F6EECF244321}">
                <p14:modId xmlns:p14="http://schemas.microsoft.com/office/powerpoint/2010/main" val="1452710444"/>
              </p:ext>
            </p:extLst>
          </p:nvPr>
        </p:nvGraphicFramePr>
        <p:xfrm>
          <a:off x="687705" y="2119321"/>
          <a:ext cx="6191769" cy="2032635"/>
        </p:xfrm>
        <a:graphic>
          <a:graphicData uri="http://schemas.openxmlformats.org/drawingml/2006/table">
            <a:tbl>
              <a:tblPr firstRow="1" firstCol="1" bandRow="1">
                <a:tableStyleId>{5C22544A-7EE6-4342-B048-85BDC9FD1C3A}</a:tableStyleId>
              </a:tblPr>
              <a:tblGrid>
                <a:gridCol w="3090211">
                  <a:extLst>
                    <a:ext uri="{9D8B030D-6E8A-4147-A177-3AD203B41FA5}">
                      <a16:colId xmlns:a16="http://schemas.microsoft.com/office/drawing/2014/main" val="153134214"/>
                    </a:ext>
                  </a:extLst>
                </a:gridCol>
                <a:gridCol w="3101558">
                  <a:extLst>
                    <a:ext uri="{9D8B030D-6E8A-4147-A177-3AD203B41FA5}">
                      <a16:colId xmlns:a16="http://schemas.microsoft.com/office/drawing/2014/main" val="1716648236"/>
                    </a:ext>
                  </a:extLst>
                </a:gridCol>
              </a:tblGrid>
              <a:tr h="184785">
                <a:tc>
                  <a:txBody>
                    <a:bodyPr/>
                    <a:lstStyle/>
                    <a:p>
                      <a:pPr algn="ctr">
                        <a:lnSpc>
                          <a:spcPct val="107000"/>
                        </a:lnSpc>
                        <a:spcAft>
                          <a:spcPts val="0"/>
                        </a:spcAft>
                        <a:tabLst>
                          <a:tab pos="742950" algn="l"/>
                          <a:tab pos="1362710" algn="ctr"/>
                          <a:tab pos="2095500" algn="l"/>
                          <a:tab pos="2725420" algn="r"/>
                        </a:tabLst>
                      </a:pPr>
                      <a:r>
                        <a:rPr lang="en-IN" sz="1100">
                          <a:solidFill>
                            <a:schemeClr val="tx1"/>
                          </a:solidFill>
                          <a:effectLst/>
                          <a:latin typeface="Times New Roman" panose="02020603050405020304" pitchFamily="18" charset="0"/>
                          <a:cs typeface="Times New Roman" panose="02020603050405020304" pitchFamily="18" charset="0"/>
                        </a:rPr>
                        <a:t>Items</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IN" sz="1100">
                          <a:solidFill>
                            <a:schemeClr val="tx1"/>
                          </a:solidFill>
                          <a:effectLst/>
                          <a:latin typeface="Times New Roman" panose="02020603050405020304" pitchFamily="18" charset="0"/>
                          <a:cs typeface="Times New Roman" panose="02020603050405020304" pitchFamily="18" charset="0"/>
                        </a:rPr>
                        <a:t>Number of Beneficiaries</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4903579"/>
                  </a:ext>
                </a:extLst>
              </a:tr>
              <a:tr h="184785">
                <a:tc>
                  <a:txBody>
                    <a:bodyPr/>
                    <a:lstStyle/>
                    <a:p>
                      <a:pPr>
                        <a:lnSpc>
                          <a:spcPct val="107000"/>
                        </a:lnSpc>
                        <a:spcAft>
                          <a:spcPts val="0"/>
                        </a:spcAft>
                        <a:tabLst>
                          <a:tab pos="1362710" algn="ctr"/>
                        </a:tabLst>
                      </a:pPr>
                      <a:r>
                        <a:rPr lang="en-IN" sz="1100" b="0" dirty="0">
                          <a:solidFill>
                            <a:schemeClr val="tx1"/>
                          </a:solidFill>
                          <a:effectLst/>
                          <a:latin typeface="Times New Roman" panose="02020603050405020304" pitchFamily="18" charset="0"/>
                          <a:cs typeface="Times New Roman" panose="02020603050405020304" pitchFamily="18" charset="0"/>
                        </a:rPr>
                        <a:t>Food Kits – 2 Weeks of Non-Perishable Groceries</a:t>
                      </a:r>
                      <a:endParaRPr lang="en-IN" sz="11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tabLst>
                          <a:tab pos="1362710" algn="ctr"/>
                        </a:tabLst>
                      </a:pPr>
                      <a:r>
                        <a:rPr lang="en-IN" sz="1100">
                          <a:solidFill>
                            <a:schemeClr val="tx1"/>
                          </a:solidFill>
                          <a:effectLst/>
                          <a:latin typeface="Times New Roman" panose="02020603050405020304" pitchFamily="18" charset="0"/>
                          <a:cs typeface="Times New Roman" panose="02020603050405020304" pitchFamily="18" charset="0"/>
                        </a:rPr>
                        <a:t>450,000 Food Packages	</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6921858"/>
                  </a:ext>
                </a:extLst>
              </a:tr>
              <a:tr h="184785">
                <a:tc>
                  <a:txBody>
                    <a:bodyPr/>
                    <a:lstStyle/>
                    <a:p>
                      <a:pPr>
                        <a:lnSpc>
                          <a:spcPct val="107000"/>
                        </a:lnSpc>
                        <a:spcAft>
                          <a:spcPts val="0"/>
                        </a:spcAft>
                      </a:pPr>
                      <a:r>
                        <a:rPr lang="en-IN" sz="1100" b="0" dirty="0">
                          <a:solidFill>
                            <a:schemeClr val="tx1"/>
                          </a:solidFill>
                          <a:effectLst/>
                          <a:latin typeface="Times New Roman" panose="02020603050405020304" pitchFamily="18" charset="0"/>
                          <a:cs typeface="Times New Roman" panose="02020603050405020304" pitchFamily="18" charset="0"/>
                        </a:rPr>
                        <a:t>Sanitary Napkins</a:t>
                      </a:r>
                      <a:endParaRPr lang="en-IN" sz="11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IN" sz="1100">
                          <a:solidFill>
                            <a:schemeClr val="tx1"/>
                          </a:solidFill>
                          <a:effectLst/>
                          <a:latin typeface="Times New Roman" panose="02020603050405020304" pitchFamily="18" charset="0"/>
                          <a:cs typeface="Times New Roman" panose="02020603050405020304" pitchFamily="18" charset="0"/>
                        </a:rPr>
                        <a:t>8,150 Packages</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020326"/>
                  </a:ext>
                </a:extLst>
              </a:tr>
              <a:tr h="184785">
                <a:tc>
                  <a:txBody>
                    <a:bodyPr/>
                    <a:lstStyle/>
                    <a:p>
                      <a:pPr>
                        <a:lnSpc>
                          <a:spcPct val="107000"/>
                        </a:lnSpc>
                        <a:spcAft>
                          <a:spcPts val="0"/>
                        </a:spcAft>
                      </a:pPr>
                      <a:r>
                        <a:rPr lang="en-IN" sz="1100" b="0" dirty="0">
                          <a:solidFill>
                            <a:schemeClr val="tx1"/>
                          </a:solidFill>
                          <a:effectLst/>
                          <a:latin typeface="Times New Roman" panose="02020603050405020304" pitchFamily="18" charset="0"/>
                          <a:cs typeface="Times New Roman" panose="02020603050405020304" pitchFamily="18" charset="0"/>
                        </a:rPr>
                        <a:t>Hand Sanitizers</a:t>
                      </a:r>
                      <a:endParaRPr lang="en-IN" sz="11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IN" sz="1100">
                          <a:solidFill>
                            <a:schemeClr val="tx1"/>
                          </a:solidFill>
                          <a:effectLst/>
                          <a:latin typeface="Times New Roman" panose="02020603050405020304" pitchFamily="18" charset="0"/>
                          <a:cs typeface="Times New Roman" panose="02020603050405020304" pitchFamily="18" charset="0"/>
                        </a:rPr>
                        <a:t>90,000 Packages</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2773894"/>
                  </a:ext>
                </a:extLst>
              </a:tr>
              <a:tr h="184785">
                <a:tc>
                  <a:txBody>
                    <a:bodyPr/>
                    <a:lstStyle/>
                    <a:p>
                      <a:pPr>
                        <a:lnSpc>
                          <a:spcPct val="107000"/>
                        </a:lnSpc>
                        <a:spcAft>
                          <a:spcPts val="0"/>
                        </a:spcAft>
                      </a:pPr>
                      <a:r>
                        <a:rPr lang="en-IN" sz="1100" b="0" dirty="0">
                          <a:solidFill>
                            <a:schemeClr val="tx1"/>
                          </a:solidFill>
                          <a:effectLst/>
                          <a:latin typeface="Times New Roman" panose="02020603050405020304" pitchFamily="18" charset="0"/>
                          <a:cs typeface="Times New Roman" panose="02020603050405020304" pitchFamily="18" charset="0"/>
                        </a:rPr>
                        <a:t>Soaps</a:t>
                      </a:r>
                      <a:endParaRPr lang="en-IN" sz="11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IN" sz="1100">
                          <a:solidFill>
                            <a:schemeClr val="tx1"/>
                          </a:solidFill>
                          <a:effectLst/>
                          <a:latin typeface="Times New Roman" panose="02020603050405020304" pitchFamily="18" charset="0"/>
                          <a:cs typeface="Times New Roman" panose="02020603050405020304" pitchFamily="18" charset="0"/>
                        </a:rPr>
                        <a:t>51,202 Packages</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9966535"/>
                  </a:ext>
                </a:extLst>
              </a:tr>
              <a:tr h="184785">
                <a:tc>
                  <a:txBody>
                    <a:bodyPr/>
                    <a:lstStyle/>
                    <a:p>
                      <a:pPr>
                        <a:lnSpc>
                          <a:spcPct val="107000"/>
                        </a:lnSpc>
                        <a:spcAft>
                          <a:spcPts val="0"/>
                        </a:spcAft>
                      </a:pPr>
                      <a:r>
                        <a:rPr lang="en-IN" sz="1100" b="0" dirty="0">
                          <a:solidFill>
                            <a:schemeClr val="tx1"/>
                          </a:solidFill>
                          <a:effectLst/>
                          <a:latin typeface="Times New Roman" panose="02020603050405020304" pitchFamily="18" charset="0"/>
                          <a:cs typeface="Times New Roman" panose="02020603050405020304" pitchFamily="18" charset="0"/>
                        </a:rPr>
                        <a:t>PPE Kits for Essential and Frontline Workers</a:t>
                      </a:r>
                      <a:endParaRPr lang="en-IN" sz="11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IN" sz="1100">
                          <a:solidFill>
                            <a:schemeClr val="tx1"/>
                          </a:solidFill>
                          <a:effectLst/>
                          <a:latin typeface="Times New Roman" panose="02020603050405020304" pitchFamily="18" charset="0"/>
                          <a:cs typeface="Times New Roman" panose="02020603050405020304" pitchFamily="18" charset="0"/>
                        </a:rPr>
                        <a:t>904 Kits</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8876331"/>
                  </a:ext>
                </a:extLst>
              </a:tr>
              <a:tr h="184785">
                <a:tc>
                  <a:txBody>
                    <a:bodyPr/>
                    <a:lstStyle/>
                    <a:p>
                      <a:pPr>
                        <a:lnSpc>
                          <a:spcPct val="107000"/>
                        </a:lnSpc>
                        <a:spcAft>
                          <a:spcPts val="0"/>
                        </a:spcAft>
                      </a:pPr>
                      <a:r>
                        <a:rPr lang="en-IN" sz="1100" b="0" dirty="0">
                          <a:solidFill>
                            <a:schemeClr val="tx1"/>
                          </a:solidFill>
                          <a:effectLst/>
                          <a:latin typeface="Times New Roman" panose="02020603050405020304" pitchFamily="18" charset="0"/>
                          <a:cs typeface="Times New Roman" panose="02020603050405020304" pitchFamily="18" charset="0"/>
                        </a:rPr>
                        <a:t>Food Packages for Migrants</a:t>
                      </a:r>
                      <a:endParaRPr lang="en-IN" sz="11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86,135 Persons</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3668952"/>
                  </a:ext>
                </a:extLst>
              </a:tr>
              <a:tr h="184785">
                <a:tc>
                  <a:txBody>
                    <a:bodyPr/>
                    <a:lstStyle/>
                    <a:p>
                      <a:pPr>
                        <a:lnSpc>
                          <a:spcPct val="107000"/>
                        </a:lnSpc>
                        <a:spcAft>
                          <a:spcPts val="0"/>
                        </a:spcAft>
                      </a:pPr>
                      <a:r>
                        <a:rPr lang="en-IN" sz="1100" b="0" dirty="0">
                          <a:solidFill>
                            <a:schemeClr val="tx1"/>
                          </a:solidFill>
                          <a:effectLst/>
                          <a:latin typeface="Times New Roman" panose="02020603050405020304" pitchFamily="18" charset="0"/>
                          <a:cs typeface="Times New Roman" panose="02020603050405020304" pitchFamily="18" charset="0"/>
                        </a:rPr>
                        <a:t>Fruits</a:t>
                      </a:r>
                      <a:endParaRPr lang="en-IN" sz="11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10,500 Fruit Packages</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3707357"/>
                  </a:ext>
                </a:extLst>
              </a:tr>
              <a:tr h="184785">
                <a:tc>
                  <a:txBody>
                    <a:bodyPr/>
                    <a:lstStyle/>
                    <a:p>
                      <a:pPr>
                        <a:lnSpc>
                          <a:spcPct val="107000"/>
                        </a:lnSpc>
                        <a:spcAft>
                          <a:spcPts val="0"/>
                        </a:spcAft>
                      </a:pPr>
                      <a:r>
                        <a:rPr lang="en-IN" sz="1100" b="0" dirty="0">
                          <a:solidFill>
                            <a:schemeClr val="tx1"/>
                          </a:solidFill>
                          <a:effectLst/>
                          <a:latin typeface="Times New Roman" panose="02020603050405020304" pitchFamily="18" charset="0"/>
                          <a:cs typeface="Times New Roman" panose="02020603050405020304" pitchFamily="18" charset="0"/>
                        </a:rPr>
                        <a:t>Food for Street Children</a:t>
                      </a:r>
                      <a:endParaRPr lang="en-IN" sz="11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42,039 Children</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2349908"/>
                  </a:ext>
                </a:extLst>
              </a:tr>
              <a:tr h="184785">
                <a:tc>
                  <a:txBody>
                    <a:bodyPr/>
                    <a:lstStyle/>
                    <a:p>
                      <a:pPr>
                        <a:lnSpc>
                          <a:spcPct val="107000"/>
                        </a:lnSpc>
                        <a:spcAft>
                          <a:spcPts val="0"/>
                        </a:spcAft>
                      </a:pPr>
                      <a:r>
                        <a:rPr lang="en-IN" sz="1100" b="0" dirty="0">
                          <a:solidFill>
                            <a:schemeClr val="tx1"/>
                          </a:solidFill>
                          <a:effectLst/>
                          <a:latin typeface="Times New Roman" panose="02020603050405020304" pitchFamily="18" charset="0"/>
                          <a:cs typeface="Times New Roman" panose="02020603050405020304" pitchFamily="18" charset="0"/>
                        </a:rPr>
                        <a:t>Nutritional Biscuits</a:t>
                      </a:r>
                      <a:endParaRPr lang="en-IN" sz="11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IN" sz="1100">
                          <a:solidFill>
                            <a:schemeClr val="tx1"/>
                          </a:solidFill>
                          <a:effectLst/>
                          <a:latin typeface="Times New Roman" panose="02020603050405020304" pitchFamily="18" charset="0"/>
                          <a:cs typeface="Times New Roman" panose="02020603050405020304" pitchFamily="18" charset="0"/>
                        </a:rPr>
                        <a:t>45,071 Packets</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1086508"/>
                  </a:ext>
                </a:extLst>
              </a:tr>
              <a:tr h="184785">
                <a:tc>
                  <a:txBody>
                    <a:bodyPr/>
                    <a:lstStyle/>
                    <a:p>
                      <a:pPr>
                        <a:lnSpc>
                          <a:spcPct val="107000"/>
                        </a:lnSpc>
                        <a:spcAft>
                          <a:spcPts val="0"/>
                        </a:spcAft>
                      </a:pPr>
                      <a:r>
                        <a:rPr lang="en-IN" sz="1100" b="0" dirty="0">
                          <a:solidFill>
                            <a:schemeClr val="tx1"/>
                          </a:solidFill>
                          <a:effectLst/>
                          <a:latin typeface="Times New Roman" panose="02020603050405020304" pitchFamily="18" charset="0"/>
                          <a:cs typeface="Times New Roman" panose="02020603050405020304" pitchFamily="18" charset="0"/>
                        </a:rPr>
                        <a:t>Financial Support for Poor Families </a:t>
                      </a:r>
                      <a:endParaRPr lang="en-IN" sz="11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811 Students</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8246922"/>
                  </a:ext>
                </a:extLst>
              </a:tr>
            </a:tbl>
          </a:graphicData>
        </a:graphic>
      </p:graphicFrame>
      <p:sp>
        <p:nvSpPr>
          <p:cNvPr id="5" name="Rectangle 4">
            <a:extLst>
              <a:ext uri="{FF2B5EF4-FFF2-40B4-BE49-F238E27FC236}">
                <a16:creationId xmlns:a16="http://schemas.microsoft.com/office/drawing/2014/main" id="{D6866847-749C-4D4A-A4E9-86F5133E7E19}"/>
              </a:ext>
            </a:extLst>
          </p:cNvPr>
          <p:cNvSpPr/>
          <p:nvPr/>
        </p:nvSpPr>
        <p:spPr>
          <a:xfrm>
            <a:off x="687705" y="6539593"/>
            <a:ext cx="6191769" cy="324384"/>
          </a:xfrm>
          <a:prstGeom prst="rect">
            <a:avLst/>
          </a:prstGeom>
        </p:spPr>
        <p:txBody>
          <a:bodyPr wrap="square">
            <a:spAutoFit/>
          </a:bodyPr>
          <a:lstStyle/>
          <a:p>
            <a:pPr algn="ctr">
              <a:lnSpc>
                <a:spcPct val="115000"/>
              </a:lnSpc>
              <a:spcAft>
                <a:spcPts val="0"/>
              </a:spcAft>
            </a:pPr>
            <a:r>
              <a:rPr lang="en-IN" sz="1400" dirty="0">
                <a:latin typeface="Times New Roman" panose="02020603050405020304" pitchFamily="18" charset="0"/>
                <a:ea typeface="Calibri" panose="020F0502020204030204" pitchFamily="34" charset="0"/>
                <a:cs typeface="Times New Roman" panose="02020603050405020304" pitchFamily="18" charset="0"/>
              </a:rPr>
              <a:t>Distribution of Food Kits in Poor Communities and Rural Areas</a:t>
            </a:r>
            <a:endParaRPr lang="en-IN"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AF053AA2-7C86-4F8D-9867-C5F044ACAD72}"/>
              </a:ext>
            </a:extLst>
          </p:cNvPr>
          <p:cNvPicPr/>
          <p:nvPr/>
        </p:nvPicPr>
        <p:blipFill>
          <a:blip r:embed="rId4">
            <a:extLst>
              <a:ext uri="{28A0092B-C50C-407E-A947-70E740481C1C}">
                <a14:useLocalDpi xmlns:a14="http://schemas.microsoft.com/office/drawing/2010/main" val="0"/>
              </a:ext>
            </a:extLst>
          </a:blip>
          <a:stretch>
            <a:fillRect/>
          </a:stretch>
        </p:blipFill>
        <p:spPr>
          <a:xfrm>
            <a:off x="767884" y="6920477"/>
            <a:ext cx="6111590" cy="2731758"/>
          </a:xfrm>
          <a:prstGeom prst="rect">
            <a:avLst/>
          </a:prstGeom>
        </p:spPr>
      </p:pic>
    </p:spTree>
    <p:extLst>
      <p:ext uri="{BB962C8B-B14F-4D97-AF65-F5344CB8AC3E}">
        <p14:creationId xmlns:p14="http://schemas.microsoft.com/office/powerpoint/2010/main" val="3399862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F0C57D-6750-44C3-ABC9-B1928082B81A}"/>
              </a:ext>
            </a:extLst>
          </p:cNvPr>
          <p:cNvSpPr/>
          <p:nvPr/>
        </p:nvSpPr>
        <p:spPr>
          <a:xfrm>
            <a:off x="608012" y="630991"/>
            <a:ext cx="6343650" cy="13311336"/>
          </a:xfrm>
          <a:prstGeom prst="rect">
            <a:avLst/>
          </a:prstGeom>
        </p:spPr>
        <p:txBody>
          <a:bodyPr wrap="square">
            <a:spAutoFit/>
          </a:bodyPr>
          <a:lstStyle/>
          <a:p>
            <a:pPr algn="just">
              <a:spcAft>
                <a:spcPts val="0"/>
              </a:spcAft>
            </a:pPr>
            <a:r>
              <a:rPr lang="en-IN" sz="1400" b="1" dirty="0">
                <a:latin typeface="Times New Roman" panose="02020603050405020304" pitchFamily="18" charset="0"/>
                <a:ea typeface="Calibri" panose="020F0502020204030204" pitchFamily="34" charset="0"/>
                <a:cs typeface="Times New Roman" panose="02020603050405020304" pitchFamily="18" charset="0"/>
              </a:rPr>
              <a:t>Flood Relief Activities</a:t>
            </a:r>
            <a:endParaRPr lang="en-IN" sz="1400" dirty="0">
              <a:latin typeface="Calibri" panose="020F0502020204030204" pitchFamily="34" charset="0"/>
              <a:ea typeface="Calibri" panose="020F0502020204030204" pitchFamily="34" charset="0"/>
              <a:cs typeface="Times New Roman" panose="02020603050405020304" pitchFamily="18" charset="0"/>
            </a:endParaRPr>
          </a:p>
          <a:p>
            <a:pPr algn="just"/>
            <a:r>
              <a:rPr lang="en-IN" sz="1400" dirty="0">
                <a:latin typeface="Times New Roman" panose="02020603050405020304" pitchFamily="18" charset="0"/>
                <a:cs typeface="Times New Roman" panose="02020603050405020304" pitchFamily="18" charset="0"/>
              </a:rPr>
              <a:t>Apart from COVID-19 relief programs, our organization was able to mobilize to help poor families who had lost their farmland and homes due to heavy flooding during the months of August, September and November of 2021. We were able to provide over 1,500 families with food packages and health essentials.</a:t>
            </a:r>
          </a:p>
          <a:p>
            <a:pPr algn="just"/>
            <a:endParaRPr lang="en-IN" sz="500" dirty="0">
              <a:latin typeface="Times New Roman" panose="02020603050405020304" pitchFamily="18" charset="0"/>
              <a:cs typeface="Times New Roman" panose="02020603050405020304" pitchFamily="18" charset="0"/>
            </a:endParaRPr>
          </a:p>
          <a:p>
            <a:pPr algn="just"/>
            <a:r>
              <a:rPr lang="en-IN" sz="1400" dirty="0">
                <a:latin typeface="Times New Roman" panose="02020603050405020304" pitchFamily="18" charset="0"/>
                <a:cs typeface="Times New Roman" panose="02020603050405020304" pitchFamily="18" charset="0"/>
              </a:rPr>
              <a:t>We were able to conduct these programs that to the support of the local police, government administrators and village leaders. Northern Andhra Pradesh is one of the main agricultural centers in India. Flooding in this region will undermine the economic livelihood for the coming year. We are deeply grateful for several donors who came forward to support this program despite the uncertain economic times we live in.</a:t>
            </a: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r>
              <a:rPr lang="en-IN" sz="1400" dirty="0">
                <a:latin typeface="Times New Roman" panose="02020603050405020304" pitchFamily="18" charset="0"/>
                <a:cs typeface="Times New Roman" panose="02020603050405020304" pitchFamily="18" charset="0"/>
              </a:rPr>
              <a:t>We sincerely hope that donors will continue to support us in providing relief, assistance and support to these families. Farmers in our region are heavily dependent on good weather conditions to support their families. Loss of crops undermines the stability of families and farming communities across the region.</a:t>
            </a: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9CB8CE1-0DCD-4617-A889-8B230EDEC23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63553" y="3339937"/>
            <a:ext cx="5232568" cy="2389978"/>
          </a:xfrm>
          <a:prstGeom prst="rect">
            <a:avLst/>
          </a:prstGeom>
        </p:spPr>
      </p:pic>
      <p:pic>
        <p:nvPicPr>
          <p:cNvPr id="6" name="Picture 5">
            <a:extLst>
              <a:ext uri="{FF2B5EF4-FFF2-40B4-BE49-F238E27FC236}">
                <a16:creationId xmlns:a16="http://schemas.microsoft.com/office/drawing/2014/main" id="{EC5B31A4-B47A-44DB-B64B-E4B2C1B6909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163553" y="6215849"/>
            <a:ext cx="5232568" cy="2349469"/>
          </a:xfrm>
          <a:prstGeom prst="rect">
            <a:avLst/>
          </a:prstGeom>
        </p:spPr>
      </p:pic>
      <p:sp>
        <p:nvSpPr>
          <p:cNvPr id="7" name="Rectangle 6">
            <a:extLst>
              <a:ext uri="{FF2B5EF4-FFF2-40B4-BE49-F238E27FC236}">
                <a16:creationId xmlns:a16="http://schemas.microsoft.com/office/drawing/2014/main" id="{C2995861-CCB9-40AE-9D86-0562CD44CDC9}"/>
              </a:ext>
            </a:extLst>
          </p:cNvPr>
          <p:cNvSpPr/>
          <p:nvPr/>
        </p:nvSpPr>
        <p:spPr>
          <a:xfrm>
            <a:off x="759893" y="5810690"/>
            <a:ext cx="6191769" cy="324384"/>
          </a:xfrm>
          <a:prstGeom prst="rect">
            <a:avLst/>
          </a:prstGeom>
        </p:spPr>
        <p:txBody>
          <a:bodyPr wrap="square">
            <a:spAutoFit/>
          </a:bodyPr>
          <a:lstStyle/>
          <a:p>
            <a:pPr algn="ctr">
              <a:lnSpc>
                <a:spcPct val="115000"/>
              </a:lnSpc>
              <a:spcAft>
                <a:spcPts val="0"/>
              </a:spcAft>
            </a:pPr>
            <a:r>
              <a:rPr lang="en-IN" sz="1400" dirty="0">
                <a:latin typeface="Times New Roman" panose="02020603050405020304" pitchFamily="18" charset="0"/>
                <a:ea typeface="Calibri" panose="020F0502020204030204" pitchFamily="34" charset="0"/>
                <a:cs typeface="Times New Roman" panose="02020603050405020304" pitchFamily="18" charset="0"/>
              </a:rPr>
              <a:t>Pictured above, registration of families seeking food packages and relief items.</a:t>
            </a:r>
            <a:endParaRPr lang="en-IN"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BD808A1A-C675-44B2-92D2-69E01E806F0A}"/>
              </a:ext>
            </a:extLst>
          </p:cNvPr>
          <p:cNvSpPr/>
          <p:nvPr/>
        </p:nvSpPr>
        <p:spPr>
          <a:xfrm>
            <a:off x="683952" y="8646093"/>
            <a:ext cx="6191769" cy="324384"/>
          </a:xfrm>
          <a:prstGeom prst="rect">
            <a:avLst/>
          </a:prstGeom>
        </p:spPr>
        <p:txBody>
          <a:bodyPr wrap="square">
            <a:spAutoFit/>
          </a:bodyPr>
          <a:lstStyle/>
          <a:p>
            <a:pPr algn="ctr">
              <a:lnSpc>
                <a:spcPct val="115000"/>
              </a:lnSpc>
              <a:spcAft>
                <a:spcPts val="0"/>
              </a:spcAft>
            </a:pPr>
            <a:r>
              <a:rPr lang="en-IN" sz="1400" dirty="0">
                <a:latin typeface="Times New Roman" panose="02020603050405020304" pitchFamily="18" charset="0"/>
                <a:ea typeface="Calibri" panose="020F0502020204030204" pitchFamily="34" charset="0"/>
                <a:cs typeface="Times New Roman" panose="02020603050405020304" pitchFamily="18" charset="0"/>
              </a:rPr>
              <a:t>Distribution of food and relief items with our partners.</a:t>
            </a:r>
            <a:endParaRPr lang="en-IN"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2B92FDCF-1449-4E0B-8283-837E3C391112}"/>
              </a:ext>
            </a:extLst>
          </p:cNvPr>
          <p:cNvSpPr txBox="1"/>
          <p:nvPr/>
        </p:nvSpPr>
        <p:spPr>
          <a:xfrm>
            <a:off x="3649031" y="10232571"/>
            <a:ext cx="261610" cy="276999"/>
          </a:xfrm>
          <a:prstGeom prst="rect">
            <a:avLst/>
          </a:prstGeom>
          <a:noFill/>
        </p:spPr>
        <p:txBody>
          <a:bodyPr wrap="none" rtlCol="0">
            <a:spAutoFit/>
          </a:bodyPr>
          <a:lstStyle/>
          <a:p>
            <a:r>
              <a:rPr lang="en-IN" sz="1200" dirty="0">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970033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0CD74D-D206-40D5-B220-BE41A91501C4}"/>
              </a:ext>
            </a:extLst>
          </p:cNvPr>
          <p:cNvSpPr/>
          <p:nvPr/>
        </p:nvSpPr>
        <p:spPr>
          <a:xfrm>
            <a:off x="608012" y="630991"/>
            <a:ext cx="6343650" cy="9571851"/>
          </a:xfrm>
          <a:prstGeom prst="rect">
            <a:avLst/>
          </a:prstGeom>
        </p:spPr>
        <p:txBody>
          <a:bodyPr wrap="square">
            <a:spAutoFit/>
          </a:bodyPr>
          <a:lstStyle/>
          <a:p>
            <a:pPr algn="just">
              <a:lnSpc>
                <a:spcPct val="150000"/>
              </a:lnSpc>
              <a:spcAft>
                <a:spcPts val="0"/>
              </a:spcAft>
            </a:pPr>
            <a:r>
              <a:rPr lang="en-IN" b="1" dirty="0">
                <a:latin typeface="Times New Roman" panose="02020603050405020304" pitchFamily="18" charset="0"/>
                <a:ea typeface="Calibri" panose="020F0502020204030204" pitchFamily="34" charset="0"/>
                <a:cs typeface="Times New Roman" panose="02020603050405020304" pitchFamily="18" charset="0"/>
              </a:rPr>
              <a:t>Institutional Activities</a:t>
            </a:r>
            <a:endParaRPr lang="en-IN"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IN" sz="1400" dirty="0">
                <a:latin typeface="Times New Roman" panose="02020603050405020304" pitchFamily="18" charset="0"/>
                <a:cs typeface="Times New Roman" panose="02020603050405020304" pitchFamily="18" charset="0"/>
              </a:rPr>
              <a:t>Outlined below are the various activities we have undertaken to support our institutional network.</a:t>
            </a:r>
          </a:p>
          <a:p>
            <a:pPr algn="just">
              <a:lnSpc>
                <a:spcPct val="150000"/>
              </a:lnSpc>
            </a:pPr>
            <a:r>
              <a:rPr lang="en-IN" b="1" dirty="0">
                <a:latin typeface="Times New Roman" panose="02020603050405020304" pitchFamily="18" charset="0"/>
                <a:cs typeface="Times New Roman" panose="02020603050405020304" pitchFamily="18" charset="0"/>
              </a:rPr>
              <a:t>Homes for Abandoned Children</a:t>
            </a:r>
          </a:p>
          <a:p>
            <a:pPr algn="just"/>
            <a:r>
              <a:rPr lang="en-IN" sz="1400" dirty="0">
                <a:latin typeface="Times New Roman" panose="02020603050405020304" pitchFamily="18" charset="0"/>
                <a:cs typeface="Times New Roman" panose="02020603050405020304" pitchFamily="18" charset="0"/>
              </a:rPr>
              <a:t>Our wider organization operates 17 homes for abandoned children in our region. In total over 1,600 children benefit from this network. Children residing in these campuses are provided housing, primary healthcare, counselling, enrolment into government schools, personalized academic support, and counselling. </a:t>
            </a:r>
          </a:p>
          <a:p>
            <a:pPr algn="just"/>
            <a:endParaRPr lang="en-IN" sz="500" dirty="0">
              <a:latin typeface="Times New Roman" panose="02020603050405020304" pitchFamily="18" charset="0"/>
              <a:cs typeface="Times New Roman" panose="02020603050405020304" pitchFamily="18" charset="0"/>
            </a:endParaRPr>
          </a:p>
          <a:p>
            <a:pPr algn="just"/>
            <a:r>
              <a:rPr lang="en-IN" sz="1400" dirty="0">
                <a:latin typeface="Times New Roman" panose="02020603050405020304" pitchFamily="18" charset="0"/>
                <a:cs typeface="Times New Roman" panose="02020603050405020304" pitchFamily="18" charset="0"/>
              </a:rPr>
              <a:t>All children residing in these homes are above the age of 6 and have been registered with the local police and various government entities responsible for child care and protection. Outlined below are activities we as an organization have conducted to support this network.</a:t>
            </a: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1400" dirty="0">
              <a:latin typeface="Times New Roman" panose="02020603050405020304" pitchFamily="18" charset="0"/>
              <a:cs typeface="Times New Roman" panose="02020603050405020304" pitchFamily="18" charset="0"/>
            </a:endParaRPr>
          </a:p>
          <a:p>
            <a:pPr algn="just"/>
            <a:endParaRPr lang="en-IN" sz="600" dirty="0">
              <a:latin typeface="Times New Roman" panose="02020603050405020304" pitchFamily="18" charset="0"/>
              <a:cs typeface="Times New Roman" panose="02020603050405020304" pitchFamily="18" charset="0"/>
            </a:endParaRPr>
          </a:p>
          <a:p>
            <a:pPr algn="ctr"/>
            <a:r>
              <a:rPr lang="en-IN" sz="1400" dirty="0">
                <a:latin typeface="Times New Roman" panose="02020603050405020304" pitchFamily="18" charset="0"/>
                <a:cs typeface="Times New Roman" panose="02020603050405020304" pitchFamily="18" charset="0"/>
              </a:rPr>
              <a:t>Warangal Street Children Program, Warangal, Telangana</a:t>
            </a:r>
          </a:p>
          <a:p>
            <a:pPr algn="just"/>
            <a:endParaRPr lang="en-IN" sz="1400" dirty="0">
              <a:latin typeface="Times New Roman" panose="02020603050405020304" pitchFamily="18" charset="0"/>
              <a:cs typeface="Times New Roman" panose="02020603050405020304" pitchFamily="18" charset="0"/>
            </a:endParaRPr>
          </a:p>
          <a:p>
            <a:r>
              <a:rPr lang="en-IN" sz="1400" b="1" dirty="0">
                <a:latin typeface="Times New Roman" panose="02020603050405020304" pitchFamily="18" charset="0"/>
                <a:cs typeface="Times New Roman" panose="02020603050405020304" pitchFamily="18" charset="0"/>
              </a:rPr>
              <a:t>Warangal Street Children Program</a:t>
            </a:r>
            <a:endParaRPr lang="en-IN" sz="1400" dirty="0">
              <a:latin typeface="Times New Roman" panose="02020603050405020304" pitchFamily="18" charset="0"/>
              <a:cs typeface="Times New Roman" panose="02020603050405020304" pitchFamily="18" charset="0"/>
            </a:endParaRPr>
          </a:p>
          <a:p>
            <a:pPr algn="just"/>
            <a:r>
              <a:rPr lang="en-IN" sz="1400" dirty="0">
                <a:latin typeface="Times New Roman" panose="02020603050405020304" pitchFamily="18" charset="0"/>
                <a:cs typeface="Times New Roman" panose="02020603050405020304" pitchFamily="18" charset="0"/>
              </a:rPr>
              <a:t>In recent years, our organization with the support of a major donor has been able to provide a wide variety of day care services for children living in slum areas in Warangal. The day care program provides very poor children with regular meals, primary healthcare, academic support, counselling and enrolment services for government schools in the area. Every day 50 slum children visit our center and receive personalized care and assistance. These children come from the households where their parents have not received a formal education and suffer from food insecurity.</a:t>
            </a:r>
          </a:p>
          <a:p>
            <a:pPr algn="just"/>
            <a:endParaRPr lang="en-IN" sz="500" dirty="0">
              <a:latin typeface="Times New Roman" panose="02020603050405020304" pitchFamily="18" charset="0"/>
              <a:cs typeface="Times New Roman" panose="02020603050405020304" pitchFamily="18" charset="0"/>
            </a:endParaRPr>
          </a:p>
          <a:p>
            <a:pPr algn="just"/>
            <a:r>
              <a:rPr lang="en-IN" sz="1400" dirty="0">
                <a:latin typeface="Times New Roman" panose="02020603050405020304" pitchFamily="18" charset="0"/>
                <a:cs typeface="Times New Roman" panose="02020603050405020304" pitchFamily="18" charset="0"/>
              </a:rPr>
              <a:t>The day care programs provides children an escape from the hardships and challenges they face at home. This program is conducted in an integrated building that is owned by our organization opposite the main railway station of Warangal. With the suspension of schools in Warangal, this center became a lifeline for parents who could not support the education of their children. Furthermore, providing these children with food security ensures that they are able to grow up and live a dignified life.</a:t>
            </a:r>
          </a:p>
        </p:txBody>
      </p:sp>
      <p:sp>
        <p:nvSpPr>
          <p:cNvPr id="5" name="TextBox 4">
            <a:extLst>
              <a:ext uri="{FF2B5EF4-FFF2-40B4-BE49-F238E27FC236}">
                <a16:creationId xmlns:a16="http://schemas.microsoft.com/office/drawing/2014/main" id="{D1D21A5B-7D9C-42CE-BAEC-9A8383CDC275}"/>
              </a:ext>
            </a:extLst>
          </p:cNvPr>
          <p:cNvSpPr txBox="1"/>
          <p:nvPr/>
        </p:nvSpPr>
        <p:spPr>
          <a:xfrm>
            <a:off x="3649031" y="10232571"/>
            <a:ext cx="261610" cy="276999"/>
          </a:xfrm>
          <a:prstGeom prst="rect">
            <a:avLst/>
          </a:prstGeom>
          <a:noFill/>
        </p:spPr>
        <p:txBody>
          <a:bodyPr wrap="none" rtlCol="0">
            <a:spAutoFit/>
          </a:bodyPr>
          <a:lstStyle/>
          <a:p>
            <a:r>
              <a:rPr lang="en-IN" sz="1200" dirty="0">
                <a:latin typeface="Times New Roman" panose="02020603050405020304" pitchFamily="18" charset="0"/>
                <a:cs typeface="Times New Roman" panose="02020603050405020304" pitchFamily="18" charset="0"/>
              </a:rPr>
              <a:t>5</a:t>
            </a:r>
          </a:p>
        </p:txBody>
      </p:sp>
      <p:pic>
        <p:nvPicPr>
          <p:cNvPr id="6" name="Picture 5">
            <a:extLst>
              <a:ext uri="{FF2B5EF4-FFF2-40B4-BE49-F238E27FC236}">
                <a16:creationId xmlns:a16="http://schemas.microsoft.com/office/drawing/2014/main" id="{85218341-E29F-442F-9A16-01884F47880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565866" y="3888850"/>
            <a:ext cx="4427940" cy="2423719"/>
          </a:xfrm>
          <a:prstGeom prst="rect">
            <a:avLst/>
          </a:prstGeom>
        </p:spPr>
      </p:pic>
    </p:spTree>
    <p:extLst>
      <p:ext uri="{BB962C8B-B14F-4D97-AF65-F5344CB8AC3E}">
        <p14:creationId xmlns:p14="http://schemas.microsoft.com/office/powerpoint/2010/main" val="23364281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281</TotalTime>
  <Words>4839</Words>
  <Application>Microsoft Office PowerPoint</Application>
  <PresentationFormat>Custom</PresentationFormat>
  <Paragraphs>595</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vocation Director</dc:creator>
  <cp:lastModifiedBy>vocation Director</cp:lastModifiedBy>
  <cp:revision>110</cp:revision>
  <dcterms:created xsi:type="dcterms:W3CDTF">2023-09-06T05:59:24Z</dcterms:created>
  <dcterms:modified xsi:type="dcterms:W3CDTF">2023-09-06T11:52:27Z</dcterms:modified>
</cp:coreProperties>
</file>